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Open Sauce" panose="020B0604020202020204" charset="0"/>
      <p:regular r:id="rId9"/>
    </p:embeddedFont>
    <p:embeddedFont>
      <p:font typeface="Open Sauce Bold" panose="020B0604020202020204" charset="0"/>
      <p:regular r:id="rId10"/>
    </p:embeddedFont>
    <p:embeddedFont>
      <p:font typeface="Poppins" panose="00000500000000000000" pitchFamily="2" charset="0"/>
      <p:regular r:id="rId11"/>
      <p:bold r:id="rId12"/>
    </p:embeddedFont>
    <p:embeddedFont>
      <p:font typeface="Poppins Bold" panose="00000800000000000000" charset="0"/>
      <p:regular r:id="rId13"/>
    </p:embeddedFont>
    <p:embeddedFont>
      <p:font typeface="Poppins Bold Italics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6" d="100"/>
          <a:sy n="66" d="100"/>
        </p:scale>
        <p:origin x="101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jpeg"/><Relationship Id="rId7" Type="http://schemas.openxmlformats.org/officeDocument/2006/relationships/image" Target="../media/image10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22.png"/><Relationship Id="rId5" Type="http://schemas.openxmlformats.org/officeDocument/2006/relationships/image" Target="../media/image3.png"/><Relationship Id="rId15" Type="http://schemas.openxmlformats.org/officeDocument/2006/relationships/image" Target="../media/image26.svg"/><Relationship Id="rId10" Type="http://schemas.openxmlformats.org/officeDocument/2006/relationships/image" Target="../media/image21.svg"/><Relationship Id="rId4" Type="http://schemas.openxmlformats.org/officeDocument/2006/relationships/image" Target="../media/image8.sv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9.png"/><Relationship Id="rId7" Type="http://schemas.openxmlformats.org/officeDocument/2006/relationships/image" Target="../media/image29.png"/><Relationship Id="rId12" Type="http://schemas.openxmlformats.org/officeDocument/2006/relationships/image" Target="../media/image1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18.png"/><Relationship Id="rId5" Type="http://schemas.openxmlformats.org/officeDocument/2006/relationships/image" Target="../media/image27.jpeg"/><Relationship Id="rId10" Type="http://schemas.openxmlformats.org/officeDocument/2006/relationships/image" Target="../media/image32.svg"/><Relationship Id="rId4" Type="http://schemas.openxmlformats.org/officeDocument/2006/relationships/image" Target="../media/image10.sv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svg"/><Relationship Id="rId3" Type="http://schemas.openxmlformats.org/officeDocument/2006/relationships/image" Target="../media/image33.jpeg"/><Relationship Id="rId7" Type="http://schemas.openxmlformats.org/officeDocument/2006/relationships/image" Target="../media/image32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.svg"/><Relationship Id="rId5" Type="http://schemas.openxmlformats.org/officeDocument/2006/relationships/image" Target="../media/image30.svg"/><Relationship Id="rId15" Type="http://schemas.openxmlformats.org/officeDocument/2006/relationships/image" Target="../media/image19.svg"/><Relationship Id="rId10" Type="http://schemas.openxmlformats.org/officeDocument/2006/relationships/image" Target="../media/image3.png"/><Relationship Id="rId4" Type="http://schemas.openxmlformats.org/officeDocument/2006/relationships/image" Target="../media/image29.png"/><Relationship Id="rId9" Type="http://schemas.openxmlformats.org/officeDocument/2006/relationships/image" Target="../media/image8.sv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svg"/><Relationship Id="rId3" Type="http://schemas.openxmlformats.org/officeDocument/2006/relationships/image" Target="../media/image33.jpeg"/><Relationship Id="rId7" Type="http://schemas.openxmlformats.org/officeDocument/2006/relationships/image" Target="../media/image32.sv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.svg"/><Relationship Id="rId5" Type="http://schemas.openxmlformats.org/officeDocument/2006/relationships/image" Target="../media/image30.svg"/><Relationship Id="rId15" Type="http://schemas.openxmlformats.org/officeDocument/2006/relationships/image" Target="../media/image19.svg"/><Relationship Id="rId10" Type="http://schemas.openxmlformats.org/officeDocument/2006/relationships/image" Target="../media/image3.png"/><Relationship Id="rId4" Type="http://schemas.openxmlformats.org/officeDocument/2006/relationships/image" Target="../media/image29.png"/><Relationship Id="rId9" Type="http://schemas.openxmlformats.org/officeDocument/2006/relationships/image" Target="../media/image8.sv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9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39.svg"/><Relationship Id="rId2" Type="http://schemas.openxmlformats.org/officeDocument/2006/relationships/image" Target="../media/image1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jpeg"/><Relationship Id="rId11" Type="http://schemas.openxmlformats.org/officeDocument/2006/relationships/image" Target="../media/image38.png"/><Relationship Id="rId5" Type="http://schemas.openxmlformats.org/officeDocument/2006/relationships/image" Target="../media/image34.jpeg"/><Relationship Id="rId15" Type="http://schemas.openxmlformats.org/officeDocument/2006/relationships/image" Target="../media/image18.png"/><Relationship Id="rId10" Type="http://schemas.openxmlformats.org/officeDocument/2006/relationships/image" Target="../media/image37.svg"/><Relationship Id="rId4" Type="http://schemas.openxmlformats.org/officeDocument/2006/relationships/image" Target="../media/image4.svg"/><Relationship Id="rId9" Type="http://schemas.openxmlformats.org/officeDocument/2006/relationships/image" Target="../media/image36.png"/><Relationship Id="rId1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0" y="-732509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96599" y="4361341"/>
            <a:ext cx="6936141" cy="6936141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5046" r="-25046"/>
              </a:stretch>
            </a:blipFill>
            <a:ln w="95250" cap="sq">
              <a:solidFill>
                <a:srgbClr val="014A85"/>
              </a:solidFill>
              <a:prstDash val="solid"/>
              <a:miter/>
            </a:ln>
          </p:spPr>
        </p:sp>
      </p:grpSp>
      <p:sp>
        <p:nvSpPr>
          <p:cNvPr id="5" name="Freeform 5"/>
          <p:cNvSpPr/>
          <p:nvPr/>
        </p:nvSpPr>
        <p:spPr>
          <a:xfrm>
            <a:off x="14210182" y="8185923"/>
            <a:ext cx="4947379" cy="6223119"/>
          </a:xfrm>
          <a:custGeom>
            <a:avLst/>
            <a:gdLst/>
            <a:ahLst/>
            <a:cxnLst/>
            <a:rect l="l" t="t" r="r" b="b"/>
            <a:pathLst>
              <a:path w="4947379" h="6223119">
                <a:moveTo>
                  <a:pt x="0" y="0"/>
                </a:moveTo>
                <a:lnTo>
                  <a:pt x="4947379" y="0"/>
                </a:lnTo>
                <a:lnTo>
                  <a:pt x="4947379" y="6223119"/>
                </a:lnTo>
                <a:lnTo>
                  <a:pt x="0" y="62231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964113" y="1565915"/>
            <a:ext cx="4677933" cy="3023114"/>
          </a:xfrm>
          <a:custGeom>
            <a:avLst/>
            <a:gdLst/>
            <a:ahLst/>
            <a:cxnLst/>
            <a:rect l="l" t="t" r="r" b="b"/>
            <a:pathLst>
              <a:path w="4677933" h="3023114">
                <a:moveTo>
                  <a:pt x="0" y="0"/>
                </a:moveTo>
                <a:lnTo>
                  <a:pt x="4677934" y="0"/>
                </a:lnTo>
                <a:lnTo>
                  <a:pt x="4677934" y="3023115"/>
                </a:lnTo>
                <a:lnTo>
                  <a:pt x="0" y="30231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4876553" y="3516444"/>
            <a:ext cx="2776158" cy="1159046"/>
          </a:xfrm>
          <a:custGeom>
            <a:avLst/>
            <a:gdLst/>
            <a:ahLst/>
            <a:cxnLst/>
            <a:rect l="l" t="t" r="r" b="b"/>
            <a:pathLst>
              <a:path w="2776158" h="1159046">
                <a:moveTo>
                  <a:pt x="0" y="0"/>
                </a:moveTo>
                <a:lnTo>
                  <a:pt x="2776159" y="0"/>
                </a:lnTo>
                <a:lnTo>
                  <a:pt x="2776159" y="1159046"/>
                </a:lnTo>
                <a:lnTo>
                  <a:pt x="0" y="115904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443790" y="467116"/>
            <a:ext cx="421488" cy="421488"/>
          </a:xfrm>
          <a:custGeom>
            <a:avLst/>
            <a:gdLst/>
            <a:ahLst/>
            <a:cxnLst/>
            <a:rect l="l" t="t" r="r" b="b"/>
            <a:pathLst>
              <a:path w="421488" h="421488">
                <a:moveTo>
                  <a:pt x="0" y="0"/>
                </a:moveTo>
                <a:lnTo>
                  <a:pt x="421488" y="0"/>
                </a:lnTo>
                <a:lnTo>
                  <a:pt x="421488" y="421488"/>
                </a:lnTo>
                <a:lnTo>
                  <a:pt x="0" y="4214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3003636" y="2856802"/>
            <a:ext cx="1332750" cy="1341247"/>
          </a:xfrm>
          <a:custGeom>
            <a:avLst/>
            <a:gdLst/>
            <a:ahLst/>
            <a:cxnLst/>
            <a:rect l="l" t="t" r="r" b="b"/>
            <a:pathLst>
              <a:path w="1332750" h="1341247">
                <a:moveTo>
                  <a:pt x="0" y="0"/>
                </a:moveTo>
                <a:lnTo>
                  <a:pt x="1332750" y="0"/>
                </a:lnTo>
                <a:lnTo>
                  <a:pt x="1332750" y="1341246"/>
                </a:lnTo>
                <a:lnTo>
                  <a:pt x="0" y="13412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38460" r="-424611" b="-160673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6034673" y="1334490"/>
            <a:ext cx="459918" cy="462850"/>
          </a:xfrm>
          <a:custGeom>
            <a:avLst/>
            <a:gdLst/>
            <a:ahLst/>
            <a:cxnLst/>
            <a:rect l="l" t="t" r="r" b="b"/>
            <a:pathLst>
              <a:path w="459918" h="462850">
                <a:moveTo>
                  <a:pt x="0" y="0"/>
                </a:moveTo>
                <a:lnTo>
                  <a:pt x="459919" y="0"/>
                </a:lnTo>
                <a:lnTo>
                  <a:pt x="459919" y="462851"/>
                </a:lnTo>
                <a:lnTo>
                  <a:pt x="0" y="46285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t="-238460" r="-424611" b="-160673"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15947735" y="0"/>
            <a:ext cx="2315395" cy="1178373"/>
            <a:chOff x="0" y="0"/>
            <a:chExt cx="812800" cy="41365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413658"/>
            </a:xfrm>
            <a:custGeom>
              <a:avLst/>
              <a:gdLst/>
              <a:ahLst/>
              <a:cxnLst/>
              <a:rect l="l" t="t" r="r" b="b"/>
              <a:pathLst>
                <a:path w="812800" h="413658">
                  <a:moveTo>
                    <a:pt x="0" y="0"/>
                  </a:moveTo>
                  <a:lnTo>
                    <a:pt x="609600" y="0"/>
                  </a:lnTo>
                  <a:lnTo>
                    <a:pt x="812800" y="206829"/>
                  </a:lnTo>
                  <a:lnTo>
                    <a:pt x="609600" y="413658"/>
                  </a:lnTo>
                  <a:lnTo>
                    <a:pt x="0" y="413658"/>
                  </a:lnTo>
                  <a:lnTo>
                    <a:pt x="203200" y="206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CA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77800" y="-142875"/>
              <a:ext cx="558800" cy="556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45"/>
                </a:lnSpc>
              </a:pPr>
              <a:r>
                <a:rPr lang="en-US" sz="4140" b="1" i="1">
                  <a:solidFill>
                    <a:srgbClr val="000000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01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4584036" y="4134824"/>
            <a:ext cx="7294457" cy="15026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850"/>
              </a:lnSpc>
            </a:pPr>
            <a:r>
              <a:rPr lang="en-US" sz="10128" b="1">
                <a:solidFill>
                  <a:srgbClr val="014A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Synthesis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584036" y="2780686"/>
            <a:ext cx="9477637" cy="15220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13"/>
              </a:lnSpc>
            </a:pPr>
            <a:r>
              <a:rPr lang="en-US" sz="10182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Combinatorial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63487" y="7354354"/>
            <a:ext cx="3138446" cy="5463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242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Presented by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363487" y="7893793"/>
            <a:ext cx="5289931" cy="1066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15"/>
              </a:lnSpc>
            </a:pPr>
            <a:r>
              <a:rPr lang="en-US" sz="3242" b="1">
                <a:solidFill>
                  <a:srgbClr val="014A85"/>
                </a:solidFill>
                <a:latin typeface="Poppins Bold"/>
                <a:ea typeface="Poppins Bold"/>
                <a:cs typeface="Poppins Bold"/>
                <a:sym typeface="Poppins Bold"/>
              </a:rPr>
              <a:t>Mst. Sorme khatun </a:t>
            </a:r>
          </a:p>
          <a:p>
            <a:pPr algn="l">
              <a:lnSpc>
                <a:spcPts val="4215"/>
              </a:lnSpc>
            </a:pPr>
            <a:r>
              <a:rPr lang="en-US" sz="3242" b="1">
                <a:solidFill>
                  <a:srgbClr val="014A85"/>
                </a:solidFill>
                <a:latin typeface="Poppins Bold"/>
                <a:ea typeface="Poppins Bold"/>
                <a:cs typeface="Poppins Bold"/>
                <a:sym typeface="Poppins Bold"/>
              </a:rPr>
              <a:t>ID:232211012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590662" y="0"/>
            <a:ext cx="4697338" cy="5664536"/>
            <a:chOff x="0" y="0"/>
            <a:chExt cx="762341" cy="9193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62341" cy="919309"/>
            </a:xfrm>
            <a:custGeom>
              <a:avLst/>
              <a:gdLst/>
              <a:ahLst/>
              <a:cxnLst/>
              <a:rect l="l" t="t" r="r" b="b"/>
              <a:pathLst>
                <a:path w="762341" h="919309">
                  <a:moveTo>
                    <a:pt x="0" y="0"/>
                  </a:moveTo>
                  <a:lnTo>
                    <a:pt x="762341" y="0"/>
                  </a:lnTo>
                  <a:lnTo>
                    <a:pt x="762341" y="919309"/>
                  </a:lnTo>
                  <a:lnTo>
                    <a:pt x="0" y="919309"/>
                  </a:lnTo>
                  <a:close/>
                </a:path>
              </a:pathLst>
            </a:custGeom>
            <a:blipFill>
              <a:blip r:embed="rId2"/>
              <a:stretch>
                <a:fillRect l="-40499" r="-40499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2557831" y="5143500"/>
            <a:ext cx="5359720" cy="8104870"/>
            <a:chOff x="0" y="0"/>
            <a:chExt cx="715001" cy="108121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715001" cy="1081212"/>
            </a:xfrm>
            <a:custGeom>
              <a:avLst/>
              <a:gdLst/>
              <a:ahLst/>
              <a:cxnLst/>
              <a:rect l="l" t="t" r="r" b="b"/>
              <a:pathLst>
                <a:path w="715001" h="1081212">
                  <a:moveTo>
                    <a:pt x="102557" y="0"/>
                  </a:moveTo>
                  <a:lnTo>
                    <a:pt x="612445" y="0"/>
                  </a:lnTo>
                  <a:cubicBezTo>
                    <a:pt x="639644" y="0"/>
                    <a:pt x="665730" y="10805"/>
                    <a:pt x="684963" y="30038"/>
                  </a:cubicBezTo>
                  <a:cubicBezTo>
                    <a:pt x="704196" y="49271"/>
                    <a:pt x="715001" y="75357"/>
                    <a:pt x="715001" y="102557"/>
                  </a:cubicBezTo>
                  <a:lnTo>
                    <a:pt x="715001" y="978655"/>
                  </a:lnTo>
                  <a:cubicBezTo>
                    <a:pt x="715001" y="1005855"/>
                    <a:pt x="704196" y="1031941"/>
                    <a:pt x="684963" y="1051174"/>
                  </a:cubicBezTo>
                  <a:cubicBezTo>
                    <a:pt x="665730" y="1070407"/>
                    <a:pt x="639644" y="1081212"/>
                    <a:pt x="612445" y="1081212"/>
                  </a:cubicBezTo>
                  <a:lnTo>
                    <a:pt x="102557" y="1081212"/>
                  </a:lnTo>
                  <a:cubicBezTo>
                    <a:pt x="75357" y="1081212"/>
                    <a:pt x="49271" y="1070407"/>
                    <a:pt x="30038" y="1051174"/>
                  </a:cubicBezTo>
                  <a:cubicBezTo>
                    <a:pt x="10805" y="1031941"/>
                    <a:pt x="0" y="1005855"/>
                    <a:pt x="0" y="978655"/>
                  </a:cubicBezTo>
                  <a:lnTo>
                    <a:pt x="0" y="102557"/>
                  </a:lnTo>
                  <a:cubicBezTo>
                    <a:pt x="0" y="75357"/>
                    <a:pt x="10805" y="49271"/>
                    <a:pt x="30038" y="30038"/>
                  </a:cubicBezTo>
                  <a:cubicBezTo>
                    <a:pt x="49271" y="10805"/>
                    <a:pt x="75357" y="0"/>
                    <a:pt x="102557" y="0"/>
                  </a:cubicBezTo>
                  <a:close/>
                </a:path>
              </a:pathLst>
            </a:custGeom>
            <a:blipFill>
              <a:blip r:embed="rId3"/>
              <a:stretch>
                <a:fillRect l="-44815" r="-66856" b="-4983"/>
              </a:stretch>
            </a:blipFill>
            <a:ln w="95250" cap="rnd">
              <a:solidFill>
                <a:srgbClr val="014A85"/>
              </a:solidFill>
              <a:prstDash val="solid"/>
              <a:round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697583" y="5295149"/>
            <a:ext cx="341231" cy="3399286"/>
            <a:chOff x="0" y="0"/>
            <a:chExt cx="89871" cy="89528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9871" cy="895285"/>
            </a:xfrm>
            <a:custGeom>
              <a:avLst/>
              <a:gdLst/>
              <a:ahLst/>
              <a:cxnLst/>
              <a:rect l="l" t="t" r="r" b="b"/>
              <a:pathLst>
                <a:path w="89871" h="895285">
                  <a:moveTo>
                    <a:pt x="44936" y="0"/>
                  </a:moveTo>
                  <a:lnTo>
                    <a:pt x="44936" y="0"/>
                  </a:lnTo>
                  <a:cubicBezTo>
                    <a:pt x="56853" y="0"/>
                    <a:pt x="68283" y="4734"/>
                    <a:pt x="76710" y="13161"/>
                  </a:cubicBezTo>
                  <a:cubicBezTo>
                    <a:pt x="85137" y="21588"/>
                    <a:pt x="89871" y="33018"/>
                    <a:pt x="89871" y="44936"/>
                  </a:cubicBezTo>
                  <a:lnTo>
                    <a:pt x="89871" y="850350"/>
                  </a:lnTo>
                  <a:cubicBezTo>
                    <a:pt x="89871" y="862267"/>
                    <a:pt x="85137" y="873697"/>
                    <a:pt x="76710" y="882124"/>
                  </a:cubicBezTo>
                  <a:cubicBezTo>
                    <a:pt x="68283" y="890551"/>
                    <a:pt x="56853" y="895285"/>
                    <a:pt x="44936" y="895285"/>
                  </a:cubicBezTo>
                  <a:lnTo>
                    <a:pt x="44936" y="895285"/>
                  </a:lnTo>
                  <a:cubicBezTo>
                    <a:pt x="33018" y="895285"/>
                    <a:pt x="21588" y="890551"/>
                    <a:pt x="13161" y="882124"/>
                  </a:cubicBezTo>
                  <a:cubicBezTo>
                    <a:pt x="4734" y="873697"/>
                    <a:pt x="0" y="862267"/>
                    <a:pt x="0" y="850350"/>
                  </a:cubicBezTo>
                  <a:lnTo>
                    <a:pt x="0" y="44936"/>
                  </a:lnTo>
                  <a:cubicBezTo>
                    <a:pt x="0" y="33018"/>
                    <a:pt x="4734" y="21588"/>
                    <a:pt x="13161" y="13161"/>
                  </a:cubicBezTo>
                  <a:cubicBezTo>
                    <a:pt x="21588" y="4734"/>
                    <a:pt x="33018" y="0"/>
                    <a:pt x="44936" y="0"/>
                  </a:cubicBezTo>
                  <a:close/>
                </a:path>
              </a:pathLst>
            </a:custGeom>
            <a:solidFill>
              <a:srgbClr val="014A85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9871" cy="94291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697583" y="535173"/>
            <a:ext cx="341231" cy="341231"/>
          </a:xfrm>
          <a:custGeom>
            <a:avLst/>
            <a:gdLst/>
            <a:ahLst/>
            <a:cxnLst/>
            <a:rect l="l" t="t" r="r" b="b"/>
            <a:pathLst>
              <a:path w="341231" h="341231">
                <a:moveTo>
                  <a:pt x="0" y="0"/>
                </a:moveTo>
                <a:lnTo>
                  <a:pt x="341231" y="0"/>
                </a:lnTo>
                <a:lnTo>
                  <a:pt x="341231" y="341231"/>
                </a:lnTo>
                <a:lnTo>
                  <a:pt x="0" y="34123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700571" y="4358164"/>
            <a:ext cx="3142063" cy="3162094"/>
          </a:xfrm>
          <a:custGeom>
            <a:avLst/>
            <a:gdLst/>
            <a:ahLst/>
            <a:cxnLst/>
            <a:rect l="l" t="t" r="r" b="b"/>
            <a:pathLst>
              <a:path w="3142063" h="3162094">
                <a:moveTo>
                  <a:pt x="0" y="0"/>
                </a:moveTo>
                <a:lnTo>
                  <a:pt x="3142062" y="0"/>
                </a:lnTo>
                <a:lnTo>
                  <a:pt x="3142062" y="3162095"/>
                </a:lnTo>
                <a:lnTo>
                  <a:pt x="0" y="316209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238460" r="-424611" b="-160673"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1248255" y="3259425"/>
            <a:ext cx="934056" cy="693822"/>
          </a:xfrm>
          <a:custGeom>
            <a:avLst/>
            <a:gdLst/>
            <a:ahLst/>
            <a:cxnLst/>
            <a:rect l="l" t="t" r="r" b="b"/>
            <a:pathLst>
              <a:path w="934056" h="693822">
                <a:moveTo>
                  <a:pt x="0" y="0"/>
                </a:moveTo>
                <a:lnTo>
                  <a:pt x="934056" y="0"/>
                </a:lnTo>
                <a:lnTo>
                  <a:pt x="934056" y="693822"/>
                </a:lnTo>
                <a:lnTo>
                  <a:pt x="0" y="6938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r="-233691" b="-349231"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38814" y="2179736"/>
            <a:ext cx="6892747" cy="2178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97"/>
              </a:lnSpc>
            </a:pPr>
            <a:r>
              <a:rPr lang="en-US" sz="7285" b="1">
                <a:solidFill>
                  <a:srgbClr val="014A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Combinatorial Synthesis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38814" y="1153646"/>
            <a:ext cx="7238275" cy="100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3"/>
              </a:lnSpc>
            </a:pPr>
            <a:r>
              <a:rPr lang="en-US" sz="681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Introduction of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99475" y="5247524"/>
            <a:ext cx="10977423" cy="34469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05135" lvl="1" indent="-252567" algn="just">
              <a:lnSpc>
                <a:spcPts val="3041"/>
              </a:lnSpc>
              <a:buFont typeface="Arial"/>
              <a:buChar char="•"/>
            </a:pPr>
            <a:r>
              <a:rPr lang="en-US" sz="2339" spc="-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Combinatorial synthesis is a new method in chemistry.</a:t>
            </a:r>
          </a:p>
          <a:p>
            <a:pPr algn="just">
              <a:lnSpc>
                <a:spcPts val="3041"/>
              </a:lnSpc>
            </a:pPr>
            <a:endParaRPr lang="en-US" sz="2339" spc="-8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5135" lvl="1" indent="-252567" algn="just">
              <a:lnSpc>
                <a:spcPts val="3041"/>
              </a:lnSpc>
              <a:buFont typeface="Arial"/>
              <a:buChar char="•"/>
            </a:pPr>
            <a:r>
              <a:rPr lang="en-US" sz="2339" spc="-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is used to make many compounds fast.</a:t>
            </a:r>
          </a:p>
          <a:p>
            <a:pPr algn="just">
              <a:lnSpc>
                <a:spcPts val="3041"/>
              </a:lnSpc>
            </a:pPr>
            <a:endParaRPr lang="en-US" sz="2339" spc="-8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5135" lvl="1" indent="-252567" algn="just">
              <a:lnSpc>
                <a:spcPts val="3041"/>
              </a:lnSpc>
              <a:buFont typeface="Arial"/>
              <a:buChar char="•"/>
            </a:pPr>
            <a:r>
              <a:rPr lang="en-US" sz="2339" spc="-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Small chemical parts are mixed in many ways to make new compounds.</a:t>
            </a:r>
          </a:p>
          <a:p>
            <a:pPr algn="just">
              <a:lnSpc>
                <a:spcPts val="3041"/>
              </a:lnSpc>
            </a:pPr>
            <a:endParaRPr lang="en-US" sz="2339" spc="-8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5135" lvl="1" indent="-252567" algn="just">
              <a:lnSpc>
                <a:spcPts val="3041"/>
              </a:lnSpc>
              <a:buFont typeface="Arial"/>
              <a:buChar char="•"/>
            </a:pPr>
            <a:r>
              <a:rPr lang="en-US" sz="2339" spc="-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helps scientists to find new medicines quickly.</a:t>
            </a:r>
          </a:p>
          <a:p>
            <a:pPr algn="just">
              <a:lnSpc>
                <a:spcPts val="3041"/>
              </a:lnSpc>
            </a:pPr>
            <a:endParaRPr lang="en-US" sz="2339" spc="-84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505135" lvl="1" indent="-252567" algn="just">
              <a:lnSpc>
                <a:spcPts val="3041"/>
              </a:lnSpc>
              <a:buFont typeface="Arial"/>
              <a:buChar char="•"/>
            </a:pPr>
            <a:r>
              <a:rPr lang="en-US" sz="2339" spc="-84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It also saves time and money.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5947735" y="0"/>
            <a:ext cx="2315395" cy="1178373"/>
            <a:chOff x="0" y="0"/>
            <a:chExt cx="812800" cy="4136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13658"/>
            </a:xfrm>
            <a:custGeom>
              <a:avLst/>
              <a:gdLst/>
              <a:ahLst/>
              <a:cxnLst/>
              <a:rect l="l" t="t" r="r" b="b"/>
              <a:pathLst>
                <a:path w="812800" h="413658">
                  <a:moveTo>
                    <a:pt x="0" y="0"/>
                  </a:moveTo>
                  <a:lnTo>
                    <a:pt x="609600" y="0"/>
                  </a:lnTo>
                  <a:lnTo>
                    <a:pt x="812800" y="206829"/>
                  </a:lnTo>
                  <a:lnTo>
                    <a:pt x="609600" y="413658"/>
                  </a:lnTo>
                  <a:lnTo>
                    <a:pt x="0" y="413658"/>
                  </a:lnTo>
                  <a:lnTo>
                    <a:pt x="203200" y="206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CA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77800" y="-142875"/>
              <a:ext cx="558800" cy="556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45"/>
                </a:lnSpc>
              </a:pPr>
              <a:r>
                <a:rPr lang="en-US" sz="4140" b="1" i="1">
                  <a:solidFill>
                    <a:srgbClr val="000000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02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6255351" y="4125310"/>
            <a:ext cx="13096542" cy="8104870"/>
            <a:chOff x="0" y="0"/>
            <a:chExt cx="1747115" cy="108121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47115" cy="1081212"/>
            </a:xfrm>
            <a:custGeom>
              <a:avLst/>
              <a:gdLst/>
              <a:ahLst/>
              <a:cxnLst/>
              <a:rect l="l" t="t" r="r" b="b"/>
              <a:pathLst>
                <a:path w="1747115" h="1081212">
                  <a:moveTo>
                    <a:pt x="59114" y="0"/>
                  </a:moveTo>
                  <a:lnTo>
                    <a:pt x="1688000" y="0"/>
                  </a:lnTo>
                  <a:cubicBezTo>
                    <a:pt x="1720648" y="0"/>
                    <a:pt x="1747115" y="26466"/>
                    <a:pt x="1747115" y="59114"/>
                  </a:cubicBezTo>
                  <a:lnTo>
                    <a:pt x="1747115" y="1022098"/>
                  </a:lnTo>
                  <a:cubicBezTo>
                    <a:pt x="1747115" y="1054746"/>
                    <a:pt x="1720648" y="1081212"/>
                    <a:pt x="1688000" y="1081212"/>
                  </a:cubicBezTo>
                  <a:lnTo>
                    <a:pt x="59114" y="1081212"/>
                  </a:lnTo>
                  <a:cubicBezTo>
                    <a:pt x="26466" y="1081212"/>
                    <a:pt x="0" y="1054746"/>
                    <a:pt x="0" y="1022098"/>
                  </a:cubicBezTo>
                  <a:lnTo>
                    <a:pt x="0" y="59114"/>
                  </a:lnTo>
                  <a:cubicBezTo>
                    <a:pt x="0" y="26466"/>
                    <a:pt x="26466" y="0"/>
                    <a:pt x="59114" y="0"/>
                  </a:cubicBezTo>
                  <a:close/>
                </a:path>
              </a:pathLst>
            </a:custGeom>
            <a:blipFill>
              <a:blip r:embed="rId2"/>
              <a:stretch>
                <a:fillRect l="-4166" r="-4166"/>
              </a:stretch>
            </a:blipFill>
            <a:ln w="95250" cap="rnd">
              <a:solidFill>
                <a:srgbClr val="014A85"/>
              </a:solidFill>
              <a:prstDash val="solid"/>
              <a:round/>
            </a:ln>
          </p:spPr>
        </p:sp>
      </p:grpSp>
      <p:sp>
        <p:nvSpPr>
          <p:cNvPr id="4" name="Freeform 4"/>
          <p:cNvSpPr/>
          <p:nvPr/>
        </p:nvSpPr>
        <p:spPr>
          <a:xfrm>
            <a:off x="687469" y="545726"/>
            <a:ext cx="341231" cy="341231"/>
          </a:xfrm>
          <a:custGeom>
            <a:avLst/>
            <a:gdLst/>
            <a:ahLst/>
            <a:cxnLst/>
            <a:rect l="l" t="t" r="r" b="b"/>
            <a:pathLst>
              <a:path w="341231" h="341231">
                <a:moveTo>
                  <a:pt x="0" y="0"/>
                </a:moveTo>
                <a:lnTo>
                  <a:pt x="341231" y="0"/>
                </a:lnTo>
                <a:lnTo>
                  <a:pt x="341231" y="341231"/>
                </a:lnTo>
                <a:lnTo>
                  <a:pt x="0" y="3412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064138" y="8177745"/>
            <a:ext cx="3794641" cy="10011595"/>
          </a:xfrm>
          <a:custGeom>
            <a:avLst/>
            <a:gdLst/>
            <a:ahLst/>
            <a:cxnLst/>
            <a:rect l="l" t="t" r="r" b="b"/>
            <a:pathLst>
              <a:path w="3794641" h="10011595">
                <a:moveTo>
                  <a:pt x="0" y="0"/>
                </a:moveTo>
                <a:lnTo>
                  <a:pt x="3794642" y="0"/>
                </a:lnTo>
                <a:lnTo>
                  <a:pt x="3794642" y="10011595"/>
                </a:lnTo>
                <a:lnTo>
                  <a:pt x="0" y="1001159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r="-109748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7155516" y="1399730"/>
            <a:ext cx="642214" cy="235211"/>
          </a:xfrm>
          <a:custGeom>
            <a:avLst/>
            <a:gdLst/>
            <a:ahLst/>
            <a:cxnLst/>
            <a:rect l="l" t="t" r="r" b="b"/>
            <a:pathLst>
              <a:path w="642214" h="235211">
                <a:moveTo>
                  <a:pt x="0" y="0"/>
                </a:moveTo>
                <a:lnTo>
                  <a:pt x="642214" y="0"/>
                </a:lnTo>
                <a:lnTo>
                  <a:pt x="642214" y="235211"/>
                </a:lnTo>
                <a:lnTo>
                  <a:pt x="0" y="2352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310316" y="1192146"/>
            <a:ext cx="1096184" cy="1107256"/>
          </a:xfrm>
          <a:custGeom>
            <a:avLst/>
            <a:gdLst/>
            <a:ahLst/>
            <a:cxnLst/>
            <a:rect l="l" t="t" r="r" b="b"/>
            <a:pathLst>
              <a:path w="1096184" h="1107256">
                <a:moveTo>
                  <a:pt x="0" y="0"/>
                </a:moveTo>
                <a:lnTo>
                  <a:pt x="1096184" y="0"/>
                </a:lnTo>
                <a:lnTo>
                  <a:pt x="1096184" y="1107256"/>
                </a:lnTo>
                <a:lnTo>
                  <a:pt x="0" y="110725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8310316" y="3184203"/>
            <a:ext cx="1234514" cy="1234514"/>
          </a:xfrm>
          <a:custGeom>
            <a:avLst/>
            <a:gdLst/>
            <a:ahLst/>
            <a:cxnLst/>
            <a:rect l="l" t="t" r="r" b="b"/>
            <a:pathLst>
              <a:path w="1234514" h="1234514">
                <a:moveTo>
                  <a:pt x="0" y="0"/>
                </a:moveTo>
                <a:lnTo>
                  <a:pt x="1234514" y="0"/>
                </a:lnTo>
                <a:lnTo>
                  <a:pt x="1234514" y="1234514"/>
                </a:lnTo>
                <a:lnTo>
                  <a:pt x="0" y="12345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8108890" y="5438647"/>
            <a:ext cx="1431157" cy="1239201"/>
          </a:xfrm>
          <a:custGeom>
            <a:avLst/>
            <a:gdLst/>
            <a:ahLst/>
            <a:cxnLst/>
            <a:rect l="l" t="t" r="r" b="b"/>
            <a:pathLst>
              <a:path w="1431157" h="1239201">
                <a:moveTo>
                  <a:pt x="0" y="0"/>
                </a:moveTo>
                <a:lnTo>
                  <a:pt x="1431158" y="0"/>
                </a:lnTo>
                <a:lnTo>
                  <a:pt x="1431158" y="1239201"/>
                </a:lnTo>
                <a:lnTo>
                  <a:pt x="0" y="123920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7514" r="-17514"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8381251" y="7413626"/>
            <a:ext cx="1158796" cy="1158796"/>
          </a:xfrm>
          <a:custGeom>
            <a:avLst/>
            <a:gdLst/>
            <a:ahLst/>
            <a:cxnLst/>
            <a:rect l="l" t="t" r="r" b="b"/>
            <a:pathLst>
              <a:path w="1158796" h="1158796">
                <a:moveTo>
                  <a:pt x="0" y="0"/>
                </a:moveTo>
                <a:lnTo>
                  <a:pt x="1158797" y="0"/>
                </a:lnTo>
                <a:lnTo>
                  <a:pt x="1158797" y="1158796"/>
                </a:lnTo>
                <a:lnTo>
                  <a:pt x="0" y="115879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9816102" y="965512"/>
            <a:ext cx="5627887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014A85"/>
                </a:solidFill>
                <a:latin typeface="Poppins"/>
                <a:ea typeface="Poppins"/>
                <a:cs typeface="Poppins"/>
                <a:sym typeface="Poppins"/>
              </a:rPr>
              <a:t>Joining Chemical Parts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16102" y="3104024"/>
            <a:ext cx="5627887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014A85"/>
                </a:solidFill>
                <a:latin typeface="Poppins"/>
                <a:ea typeface="Poppins"/>
                <a:cs typeface="Poppins"/>
                <a:sym typeface="Poppins"/>
              </a:rPr>
              <a:t>Simultaneous Creation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66423" y="5303759"/>
            <a:ext cx="5184057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014A85"/>
                </a:solidFill>
                <a:latin typeface="Poppins"/>
                <a:ea typeface="Poppins"/>
                <a:cs typeface="Poppins"/>
                <a:sym typeface="Poppins"/>
              </a:rPr>
              <a:t>Finding Active Compounds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66423" y="1596841"/>
            <a:ext cx="7392877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Small chemical parts are joined in many ways to make many new compounds.</a:t>
            </a:r>
          </a:p>
          <a:p>
            <a:pPr algn="just">
              <a:lnSpc>
                <a:spcPts val="2730"/>
              </a:lnSpc>
            </a:pPr>
            <a:endParaRPr lang="en-US" sz="21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66423" y="3795417"/>
            <a:ext cx="7392877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These compounds are made at the same time (not one by one).</a:t>
            </a:r>
          </a:p>
          <a:p>
            <a:pPr algn="just">
              <a:lnSpc>
                <a:spcPts val="2730"/>
              </a:lnSpc>
            </a:pPr>
            <a:endParaRPr lang="en-US" sz="21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9866423" y="5993994"/>
            <a:ext cx="7392877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The aim is to find a useful or active compound (like a good medicine).</a:t>
            </a:r>
          </a:p>
          <a:p>
            <a:pPr algn="just">
              <a:lnSpc>
                <a:spcPts val="2730"/>
              </a:lnSpc>
            </a:pPr>
            <a:endParaRPr lang="en-US" sz="21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36224" y="2077567"/>
            <a:ext cx="6204967" cy="172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26" b="1">
                <a:solidFill>
                  <a:srgbClr val="014A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Combinatorial Synthesis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611" y="1057275"/>
            <a:ext cx="4949087" cy="100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3"/>
              </a:lnSpc>
            </a:pPr>
            <a:r>
              <a:rPr lang="en-US" sz="681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Principle of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866423" y="7394576"/>
            <a:ext cx="4587038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014A85"/>
                </a:solidFill>
                <a:latin typeface="Poppins"/>
                <a:ea typeface="Poppins"/>
                <a:cs typeface="Poppins"/>
                <a:sym typeface="Poppins"/>
              </a:rPr>
              <a:t>Compound Library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66423" y="8033307"/>
            <a:ext cx="7392877" cy="10401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All the new compounds are kept in a compound library for testing.</a:t>
            </a:r>
          </a:p>
          <a:p>
            <a:pPr algn="just">
              <a:lnSpc>
                <a:spcPts val="2730"/>
              </a:lnSpc>
            </a:pPr>
            <a:endParaRPr lang="en-US" sz="210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1" name="Group 21"/>
          <p:cNvGrpSpPr/>
          <p:nvPr/>
        </p:nvGrpSpPr>
        <p:grpSpPr>
          <a:xfrm>
            <a:off x="15947735" y="0"/>
            <a:ext cx="2315395" cy="1178373"/>
            <a:chOff x="0" y="0"/>
            <a:chExt cx="812800" cy="41365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413658"/>
            </a:xfrm>
            <a:custGeom>
              <a:avLst/>
              <a:gdLst/>
              <a:ahLst/>
              <a:cxnLst/>
              <a:rect l="l" t="t" r="r" b="b"/>
              <a:pathLst>
                <a:path w="812800" h="413658">
                  <a:moveTo>
                    <a:pt x="0" y="0"/>
                  </a:moveTo>
                  <a:lnTo>
                    <a:pt x="609600" y="0"/>
                  </a:lnTo>
                  <a:lnTo>
                    <a:pt x="812800" y="206829"/>
                  </a:lnTo>
                  <a:lnTo>
                    <a:pt x="609600" y="413658"/>
                  </a:lnTo>
                  <a:lnTo>
                    <a:pt x="0" y="413658"/>
                  </a:lnTo>
                  <a:lnTo>
                    <a:pt x="203200" y="206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CA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177800" y="-142875"/>
              <a:ext cx="558800" cy="556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45"/>
                </a:lnSpc>
              </a:pPr>
              <a:r>
                <a:rPr lang="en-US" sz="4140" b="1" i="1">
                  <a:solidFill>
                    <a:srgbClr val="000000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03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417035" y="-3966298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533302" y="1994732"/>
            <a:ext cx="6204967" cy="1723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56"/>
              </a:lnSpc>
            </a:pPr>
            <a:r>
              <a:rPr lang="en-US" sz="6526" b="1">
                <a:solidFill>
                  <a:srgbClr val="014A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Combinatorial Synthesis</a:t>
            </a:r>
          </a:p>
        </p:txBody>
      </p:sp>
      <p:sp>
        <p:nvSpPr>
          <p:cNvPr id="4" name="Freeform 4"/>
          <p:cNvSpPr/>
          <p:nvPr/>
        </p:nvSpPr>
        <p:spPr>
          <a:xfrm>
            <a:off x="13554866" y="452338"/>
            <a:ext cx="980801" cy="987054"/>
          </a:xfrm>
          <a:custGeom>
            <a:avLst/>
            <a:gdLst/>
            <a:ahLst/>
            <a:cxnLst/>
            <a:rect l="l" t="t" r="r" b="b"/>
            <a:pathLst>
              <a:path w="980801" h="987054">
                <a:moveTo>
                  <a:pt x="0" y="0"/>
                </a:moveTo>
                <a:lnTo>
                  <a:pt x="980801" y="0"/>
                </a:lnTo>
                <a:lnTo>
                  <a:pt x="980801" y="987054"/>
                </a:lnTo>
                <a:lnTo>
                  <a:pt x="0" y="9870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8460" r="-424611" b="-160673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-819150" y="-1334309"/>
            <a:ext cx="5854537" cy="7493808"/>
            <a:chOff x="0" y="0"/>
            <a:chExt cx="6350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" cy="807108"/>
            </a:xfrm>
            <a:custGeom>
              <a:avLst/>
              <a:gdLst/>
              <a:ahLst/>
              <a:cxnLst/>
              <a:rect l="l" t="t" r="r" b="b"/>
              <a:pathLst>
                <a:path w="635000" h="807108">
                  <a:moveTo>
                    <a:pt x="635000" y="47523"/>
                  </a:moveTo>
                  <a:lnTo>
                    <a:pt x="635000" y="650977"/>
                  </a:lnTo>
                  <a:cubicBezTo>
                    <a:pt x="635000" y="679490"/>
                    <a:pt x="617114" y="704939"/>
                    <a:pt x="590286" y="714597"/>
                  </a:cubicBezTo>
                  <a:lnTo>
                    <a:pt x="362214" y="796703"/>
                  </a:lnTo>
                  <a:cubicBezTo>
                    <a:pt x="333312" y="807108"/>
                    <a:pt x="301688" y="807108"/>
                    <a:pt x="272786" y="796703"/>
                  </a:cubicBezTo>
                  <a:lnTo>
                    <a:pt x="44714" y="714597"/>
                  </a:lnTo>
                  <a:cubicBezTo>
                    <a:pt x="17886" y="704939"/>
                    <a:pt x="0" y="679490"/>
                    <a:pt x="0" y="650977"/>
                  </a:cubicBezTo>
                  <a:lnTo>
                    <a:pt x="0" y="47523"/>
                  </a:lnTo>
                  <a:cubicBezTo>
                    <a:pt x="0" y="21277"/>
                    <a:pt x="21277" y="0"/>
                    <a:pt x="47523" y="0"/>
                  </a:cubicBezTo>
                  <a:lnTo>
                    <a:pt x="587477" y="0"/>
                  </a:lnTo>
                  <a:cubicBezTo>
                    <a:pt x="613723" y="0"/>
                    <a:pt x="635000" y="21277"/>
                    <a:pt x="635000" y="47523"/>
                  </a:cubicBezTo>
                  <a:close/>
                </a:path>
              </a:pathLst>
            </a:custGeom>
            <a:blipFill>
              <a:blip r:embed="rId5"/>
              <a:stretch>
                <a:fillRect l="-45020" r="-45020"/>
              </a:stretch>
            </a:blipFill>
            <a:ln w="95250" cap="rnd">
              <a:solidFill>
                <a:srgbClr val="014A85"/>
              </a:solidFill>
              <a:prstDash val="solid"/>
              <a:round/>
            </a:ln>
          </p:spPr>
        </p:sp>
      </p:grpSp>
      <p:sp>
        <p:nvSpPr>
          <p:cNvPr id="7" name="Freeform 7"/>
          <p:cNvSpPr/>
          <p:nvPr/>
        </p:nvSpPr>
        <p:spPr>
          <a:xfrm>
            <a:off x="3141153" y="5143500"/>
            <a:ext cx="1550348" cy="1560232"/>
          </a:xfrm>
          <a:custGeom>
            <a:avLst/>
            <a:gdLst/>
            <a:ahLst/>
            <a:cxnLst/>
            <a:rect l="l" t="t" r="r" b="b"/>
            <a:pathLst>
              <a:path w="1550348" h="1560232">
                <a:moveTo>
                  <a:pt x="0" y="0"/>
                </a:moveTo>
                <a:lnTo>
                  <a:pt x="1550348" y="0"/>
                </a:lnTo>
                <a:lnTo>
                  <a:pt x="1550348" y="1560232"/>
                </a:lnTo>
                <a:lnTo>
                  <a:pt x="0" y="15602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t="-238460" r="-424611" b="-160673"/>
            </a:stretch>
          </a:blipFill>
        </p:spPr>
      </p:sp>
      <p:sp>
        <p:nvSpPr>
          <p:cNvPr id="8" name="Freeform 8"/>
          <p:cNvSpPr/>
          <p:nvPr/>
        </p:nvSpPr>
        <p:spPr>
          <a:xfrm flipH="1">
            <a:off x="-240598" y="4115411"/>
            <a:ext cx="3970074" cy="5509209"/>
          </a:xfrm>
          <a:custGeom>
            <a:avLst/>
            <a:gdLst/>
            <a:ahLst/>
            <a:cxnLst/>
            <a:rect l="l" t="t" r="r" b="b"/>
            <a:pathLst>
              <a:path w="3970074" h="5509209">
                <a:moveTo>
                  <a:pt x="3970074" y="0"/>
                </a:moveTo>
                <a:lnTo>
                  <a:pt x="0" y="0"/>
                </a:lnTo>
                <a:lnTo>
                  <a:pt x="0" y="5509209"/>
                </a:lnTo>
                <a:lnTo>
                  <a:pt x="3970074" y="5509209"/>
                </a:lnTo>
                <a:lnTo>
                  <a:pt x="3970074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754270" y="4183194"/>
            <a:ext cx="805677" cy="789563"/>
          </a:xfrm>
          <a:custGeom>
            <a:avLst/>
            <a:gdLst/>
            <a:ahLst/>
            <a:cxnLst/>
            <a:rect l="l" t="t" r="r" b="b"/>
            <a:pathLst>
              <a:path w="805677" h="789563">
                <a:moveTo>
                  <a:pt x="0" y="0"/>
                </a:moveTo>
                <a:lnTo>
                  <a:pt x="805677" y="0"/>
                </a:lnTo>
                <a:lnTo>
                  <a:pt x="805677" y="789563"/>
                </a:lnTo>
                <a:lnTo>
                  <a:pt x="0" y="789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6016403" y="4415545"/>
            <a:ext cx="281411" cy="324862"/>
          </a:xfrm>
          <a:custGeom>
            <a:avLst/>
            <a:gdLst/>
            <a:ahLst/>
            <a:cxnLst/>
            <a:rect l="l" t="t" r="r" b="b"/>
            <a:pathLst>
              <a:path w="281411" h="324862">
                <a:moveTo>
                  <a:pt x="0" y="0"/>
                </a:moveTo>
                <a:lnTo>
                  <a:pt x="281411" y="0"/>
                </a:lnTo>
                <a:lnTo>
                  <a:pt x="281411" y="324861"/>
                </a:lnTo>
                <a:lnTo>
                  <a:pt x="0" y="32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894536" y="2684550"/>
            <a:ext cx="1384649" cy="507128"/>
          </a:xfrm>
          <a:custGeom>
            <a:avLst/>
            <a:gdLst/>
            <a:ahLst/>
            <a:cxnLst/>
            <a:rect l="l" t="t" r="r" b="b"/>
            <a:pathLst>
              <a:path w="1384649" h="507128">
                <a:moveTo>
                  <a:pt x="0" y="0"/>
                </a:moveTo>
                <a:lnTo>
                  <a:pt x="1384648" y="0"/>
                </a:lnTo>
                <a:lnTo>
                  <a:pt x="1384648" y="507128"/>
                </a:lnTo>
                <a:lnTo>
                  <a:pt x="0" y="50712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6552690" y="974440"/>
            <a:ext cx="6296231" cy="1007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973"/>
              </a:lnSpc>
            </a:pPr>
            <a:r>
              <a:rPr lang="en-US" sz="6815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Application of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54095" y="4183194"/>
            <a:ext cx="10057591" cy="733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8"/>
              </a:lnSpc>
            </a:pPr>
            <a:r>
              <a:rPr lang="en-US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Drug discovery 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– Used to make and test many compounds to find new medicines.</a:t>
            </a:r>
          </a:p>
        </p:txBody>
      </p:sp>
      <p:sp>
        <p:nvSpPr>
          <p:cNvPr id="14" name="Freeform 14"/>
          <p:cNvSpPr/>
          <p:nvPr/>
        </p:nvSpPr>
        <p:spPr>
          <a:xfrm>
            <a:off x="4691501" y="8672718"/>
            <a:ext cx="466959" cy="539058"/>
          </a:xfrm>
          <a:custGeom>
            <a:avLst/>
            <a:gdLst/>
            <a:ahLst/>
            <a:cxnLst/>
            <a:rect l="l" t="t" r="r" b="b"/>
            <a:pathLst>
              <a:path w="466959" h="539058">
                <a:moveTo>
                  <a:pt x="0" y="0"/>
                </a:moveTo>
                <a:lnTo>
                  <a:pt x="466959" y="0"/>
                </a:lnTo>
                <a:lnTo>
                  <a:pt x="466959" y="539058"/>
                </a:lnTo>
                <a:lnTo>
                  <a:pt x="0" y="5390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5734883" y="5348645"/>
            <a:ext cx="805677" cy="789563"/>
          </a:xfrm>
          <a:custGeom>
            <a:avLst/>
            <a:gdLst/>
            <a:ahLst/>
            <a:cxnLst/>
            <a:rect l="l" t="t" r="r" b="b"/>
            <a:pathLst>
              <a:path w="805677" h="789563">
                <a:moveTo>
                  <a:pt x="0" y="0"/>
                </a:moveTo>
                <a:lnTo>
                  <a:pt x="805676" y="0"/>
                </a:lnTo>
                <a:lnTo>
                  <a:pt x="805676" y="789563"/>
                </a:lnTo>
                <a:lnTo>
                  <a:pt x="0" y="789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997015" y="5580996"/>
            <a:ext cx="281411" cy="324862"/>
          </a:xfrm>
          <a:custGeom>
            <a:avLst/>
            <a:gdLst/>
            <a:ahLst/>
            <a:cxnLst/>
            <a:rect l="l" t="t" r="r" b="b"/>
            <a:pathLst>
              <a:path w="281411" h="324862">
                <a:moveTo>
                  <a:pt x="0" y="0"/>
                </a:moveTo>
                <a:lnTo>
                  <a:pt x="281412" y="0"/>
                </a:lnTo>
                <a:lnTo>
                  <a:pt x="281412" y="324861"/>
                </a:lnTo>
                <a:lnTo>
                  <a:pt x="0" y="32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5734883" y="6509683"/>
            <a:ext cx="805677" cy="789563"/>
          </a:xfrm>
          <a:custGeom>
            <a:avLst/>
            <a:gdLst/>
            <a:ahLst/>
            <a:cxnLst/>
            <a:rect l="l" t="t" r="r" b="b"/>
            <a:pathLst>
              <a:path w="805677" h="789563">
                <a:moveTo>
                  <a:pt x="0" y="0"/>
                </a:moveTo>
                <a:lnTo>
                  <a:pt x="805676" y="0"/>
                </a:lnTo>
                <a:lnTo>
                  <a:pt x="805676" y="789563"/>
                </a:lnTo>
                <a:lnTo>
                  <a:pt x="0" y="789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5997015" y="6742034"/>
            <a:ext cx="281411" cy="324862"/>
          </a:xfrm>
          <a:custGeom>
            <a:avLst/>
            <a:gdLst/>
            <a:ahLst/>
            <a:cxnLst/>
            <a:rect l="l" t="t" r="r" b="b"/>
            <a:pathLst>
              <a:path w="281411" h="324862">
                <a:moveTo>
                  <a:pt x="0" y="0"/>
                </a:moveTo>
                <a:lnTo>
                  <a:pt x="281412" y="0"/>
                </a:lnTo>
                <a:lnTo>
                  <a:pt x="281412" y="324861"/>
                </a:lnTo>
                <a:lnTo>
                  <a:pt x="0" y="32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754270" y="7670721"/>
            <a:ext cx="805677" cy="789563"/>
          </a:xfrm>
          <a:custGeom>
            <a:avLst/>
            <a:gdLst/>
            <a:ahLst/>
            <a:cxnLst/>
            <a:rect l="l" t="t" r="r" b="b"/>
            <a:pathLst>
              <a:path w="805677" h="789563">
                <a:moveTo>
                  <a:pt x="0" y="0"/>
                </a:moveTo>
                <a:lnTo>
                  <a:pt x="805677" y="0"/>
                </a:lnTo>
                <a:lnTo>
                  <a:pt x="805677" y="789563"/>
                </a:lnTo>
                <a:lnTo>
                  <a:pt x="0" y="789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016403" y="7903072"/>
            <a:ext cx="281411" cy="324862"/>
          </a:xfrm>
          <a:custGeom>
            <a:avLst/>
            <a:gdLst/>
            <a:ahLst/>
            <a:cxnLst/>
            <a:rect l="l" t="t" r="r" b="b"/>
            <a:pathLst>
              <a:path w="281411" h="324862">
                <a:moveTo>
                  <a:pt x="0" y="0"/>
                </a:moveTo>
                <a:lnTo>
                  <a:pt x="281411" y="0"/>
                </a:lnTo>
                <a:lnTo>
                  <a:pt x="281411" y="324861"/>
                </a:lnTo>
                <a:lnTo>
                  <a:pt x="0" y="32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6850466" y="7670721"/>
            <a:ext cx="10057591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8"/>
              </a:lnSpc>
            </a:pPr>
            <a:r>
              <a:rPr lang="en-US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Chemical research 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– Helps scientists study many compounds at one time.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850466" y="5384353"/>
            <a:ext cx="10057591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8"/>
              </a:lnSpc>
            </a:pPr>
            <a:r>
              <a:rPr lang="en-US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Pharmaceutical industry 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– Helps in making new drugs faster and cheaper.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6850466" y="6676980"/>
            <a:ext cx="10057591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8"/>
              </a:lnSpc>
            </a:pPr>
            <a:r>
              <a:rPr lang="en-US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Material science 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– Used to make new materials with special uses.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5947735" y="0"/>
            <a:ext cx="2315395" cy="1178373"/>
            <a:chOff x="0" y="0"/>
            <a:chExt cx="812800" cy="41365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413658"/>
            </a:xfrm>
            <a:custGeom>
              <a:avLst/>
              <a:gdLst/>
              <a:ahLst/>
              <a:cxnLst/>
              <a:rect l="l" t="t" r="r" b="b"/>
              <a:pathLst>
                <a:path w="812800" h="413658">
                  <a:moveTo>
                    <a:pt x="0" y="0"/>
                  </a:moveTo>
                  <a:lnTo>
                    <a:pt x="609600" y="0"/>
                  </a:lnTo>
                  <a:lnTo>
                    <a:pt x="812800" y="206829"/>
                  </a:lnTo>
                  <a:lnTo>
                    <a:pt x="609600" y="413658"/>
                  </a:lnTo>
                  <a:lnTo>
                    <a:pt x="0" y="413658"/>
                  </a:lnTo>
                  <a:lnTo>
                    <a:pt x="203200" y="206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CA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177800" y="-142875"/>
              <a:ext cx="558800" cy="556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45"/>
                </a:lnSpc>
              </a:pPr>
              <a:r>
                <a:rPr lang="en-US" sz="4140" b="1" i="1">
                  <a:solidFill>
                    <a:srgbClr val="000000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04</a:t>
              </a:r>
            </a:p>
          </p:txBody>
        </p:sp>
      </p:grpSp>
      <p:sp>
        <p:nvSpPr>
          <p:cNvPr id="27" name="Freeform 19">
            <a:extLst>
              <a:ext uri="{FF2B5EF4-FFF2-40B4-BE49-F238E27FC236}">
                <a16:creationId xmlns:a16="http://schemas.microsoft.com/office/drawing/2014/main" id="{07CF7328-DD5F-51A6-2B9C-55B088332117}"/>
              </a:ext>
            </a:extLst>
          </p:cNvPr>
          <p:cNvSpPr/>
          <p:nvPr/>
        </p:nvSpPr>
        <p:spPr>
          <a:xfrm>
            <a:off x="5754270" y="8692635"/>
            <a:ext cx="805677" cy="789563"/>
          </a:xfrm>
          <a:custGeom>
            <a:avLst/>
            <a:gdLst/>
            <a:ahLst/>
            <a:cxnLst/>
            <a:rect l="l" t="t" r="r" b="b"/>
            <a:pathLst>
              <a:path w="805677" h="789563">
                <a:moveTo>
                  <a:pt x="0" y="0"/>
                </a:moveTo>
                <a:lnTo>
                  <a:pt x="805677" y="0"/>
                </a:lnTo>
                <a:lnTo>
                  <a:pt x="805677" y="789563"/>
                </a:lnTo>
                <a:lnTo>
                  <a:pt x="0" y="78956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0">
            <a:extLst>
              <a:ext uri="{FF2B5EF4-FFF2-40B4-BE49-F238E27FC236}">
                <a16:creationId xmlns:a16="http://schemas.microsoft.com/office/drawing/2014/main" id="{5B6E4DEC-4EEC-3523-E5B6-953FF68DDA49}"/>
              </a:ext>
            </a:extLst>
          </p:cNvPr>
          <p:cNvSpPr/>
          <p:nvPr/>
        </p:nvSpPr>
        <p:spPr>
          <a:xfrm>
            <a:off x="6016403" y="8924986"/>
            <a:ext cx="281411" cy="324862"/>
          </a:xfrm>
          <a:custGeom>
            <a:avLst/>
            <a:gdLst/>
            <a:ahLst/>
            <a:cxnLst/>
            <a:rect l="l" t="t" r="r" b="b"/>
            <a:pathLst>
              <a:path w="281411" h="324862">
                <a:moveTo>
                  <a:pt x="0" y="0"/>
                </a:moveTo>
                <a:lnTo>
                  <a:pt x="281411" y="0"/>
                </a:lnTo>
                <a:lnTo>
                  <a:pt x="281411" y="324861"/>
                </a:lnTo>
                <a:lnTo>
                  <a:pt x="0" y="32486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21">
            <a:extLst>
              <a:ext uri="{FF2B5EF4-FFF2-40B4-BE49-F238E27FC236}">
                <a16:creationId xmlns:a16="http://schemas.microsoft.com/office/drawing/2014/main" id="{237E7EA5-62B6-175A-98C3-21C6BAF7AD0C}"/>
              </a:ext>
            </a:extLst>
          </p:cNvPr>
          <p:cNvSpPr txBox="1"/>
          <p:nvPr/>
        </p:nvSpPr>
        <p:spPr>
          <a:xfrm>
            <a:off x="6822080" y="8728343"/>
            <a:ext cx="10057591" cy="7181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8"/>
              </a:lnSpc>
            </a:pPr>
            <a:r>
              <a:rPr lang="en-US" sz="2400" b="1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Biotechnology</a:t>
            </a:r>
            <a:r>
              <a:rPr lang="en-US" sz="2400" dirty="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– Used to find new active compounds for enzymes and proteins.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074111" y="1179654"/>
            <a:ext cx="1469098" cy="36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66"/>
              </a:lnSpc>
            </a:pPr>
            <a:r>
              <a:rPr lang="en-US" sz="22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Hanover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5948071" y="1509564"/>
            <a:ext cx="1595138" cy="36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66"/>
              </a:lnSpc>
            </a:pPr>
            <a:r>
              <a:rPr lang="en-US" sz="220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and Tyke</a:t>
            </a:r>
          </a:p>
        </p:txBody>
      </p:sp>
      <p:sp>
        <p:nvSpPr>
          <p:cNvPr id="4" name="Freeform 4"/>
          <p:cNvSpPr/>
          <p:nvPr/>
        </p:nvSpPr>
        <p:spPr>
          <a:xfrm flipV="1">
            <a:off x="11180039" y="7394768"/>
            <a:ext cx="15222715" cy="15222715"/>
          </a:xfrm>
          <a:custGeom>
            <a:avLst/>
            <a:gdLst/>
            <a:ahLst/>
            <a:cxnLst/>
            <a:rect l="l" t="t" r="r" b="b"/>
            <a:pathLst>
              <a:path w="15222715" h="15222715">
                <a:moveTo>
                  <a:pt x="0" y="15222715"/>
                </a:moveTo>
                <a:lnTo>
                  <a:pt x="15222715" y="15222715"/>
                </a:lnTo>
                <a:lnTo>
                  <a:pt x="15222715" y="0"/>
                </a:lnTo>
                <a:lnTo>
                  <a:pt x="0" y="0"/>
                </a:lnTo>
                <a:lnTo>
                  <a:pt x="0" y="152227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4962152" y="1808891"/>
            <a:ext cx="7027364" cy="7027364"/>
            <a:chOff x="40923" y="-725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40923" y="-725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9681" r="-29681"/>
              </a:stretch>
            </a:blipFill>
            <a:ln w="95250" cap="sq">
              <a:solidFill>
                <a:srgbClr val="014A85"/>
              </a:solidFill>
              <a:prstDash val="solid"/>
              <a:miter/>
            </a:ln>
          </p:spPr>
        </p:sp>
      </p:grpSp>
      <p:grpSp>
        <p:nvGrpSpPr>
          <p:cNvPr id="7" name="Group 7"/>
          <p:cNvGrpSpPr/>
          <p:nvPr/>
        </p:nvGrpSpPr>
        <p:grpSpPr>
          <a:xfrm>
            <a:off x="1544851" y="2933722"/>
            <a:ext cx="9855293" cy="816964"/>
            <a:chOff x="0" y="0"/>
            <a:chExt cx="2777104" cy="230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77104" cy="230211"/>
            </a:xfrm>
            <a:custGeom>
              <a:avLst/>
              <a:gdLst/>
              <a:ahLst/>
              <a:cxnLst/>
              <a:rect l="l" t="t" r="r" b="b"/>
              <a:pathLst>
                <a:path w="2777104" h="230211">
                  <a:moveTo>
                    <a:pt x="40064" y="0"/>
                  </a:moveTo>
                  <a:lnTo>
                    <a:pt x="2737040" y="0"/>
                  </a:lnTo>
                  <a:cubicBezTo>
                    <a:pt x="2759167" y="0"/>
                    <a:pt x="2777104" y="17937"/>
                    <a:pt x="2777104" y="40064"/>
                  </a:cubicBezTo>
                  <a:lnTo>
                    <a:pt x="2777104" y="190147"/>
                  </a:lnTo>
                  <a:cubicBezTo>
                    <a:pt x="2777104" y="212274"/>
                    <a:pt x="2759167" y="230211"/>
                    <a:pt x="2737040" y="230211"/>
                  </a:cubicBezTo>
                  <a:lnTo>
                    <a:pt x="40064" y="230211"/>
                  </a:lnTo>
                  <a:cubicBezTo>
                    <a:pt x="29438" y="230211"/>
                    <a:pt x="19248" y="225990"/>
                    <a:pt x="11734" y="218476"/>
                  </a:cubicBezTo>
                  <a:cubicBezTo>
                    <a:pt x="4221" y="210963"/>
                    <a:pt x="0" y="200773"/>
                    <a:pt x="0" y="190147"/>
                  </a:cubicBezTo>
                  <a:lnTo>
                    <a:pt x="0" y="40064"/>
                  </a:lnTo>
                  <a:cubicBezTo>
                    <a:pt x="0" y="17937"/>
                    <a:pt x="17937" y="0"/>
                    <a:pt x="40064" y="0"/>
                  </a:cubicBezTo>
                  <a:close/>
                </a:path>
              </a:pathLst>
            </a:custGeom>
            <a:solidFill>
              <a:srgbClr val="014A8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2777104" cy="277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1916" y="2668984"/>
            <a:ext cx="1336896" cy="1310158"/>
          </a:xfrm>
          <a:custGeom>
            <a:avLst/>
            <a:gdLst/>
            <a:ahLst/>
            <a:cxnLst/>
            <a:rect l="l" t="t" r="r" b="b"/>
            <a:pathLst>
              <a:path w="1336896" h="1310158">
                <a:moveTo>
                  <a:pt x="0" y="0"/>
                </a:moveTo>
                <a:lnTo>
                  <a:pt x="1336896" y="0"/>
                </a:lnTo>
                <a:lnTo>
                  <a:pt x="1336896" y="1310159"/>
                </a:lnTo>
                <a:lnTo>
                  <a:pt x="0" y="1310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56885" y="3055791"/>
            <a:ext cx="466959" cy="539058"/>
          </a:xfrm>
          <a:custGeom>
            <a:avLst/>
            <a:gdLst/>
            <a:ahLst/>
            <a:cxnLst/>
            <a:rect l="l" t="t" r="r" b="b"/>
            <a:pathLst>
              <a:path w="466959" h="539058">
                <a:moveTo>
                  <a:pt x="0" y="0"/>
                </a:moveTo>
                <a:lnTo>
                  <a:pt x="466959" y="0"/>
                </a:lnTo>
                <a:lnTo>
                  <a:pt x="466959" y="539058"/>
                </a:lnTo>
                <a:lnTo>
                  <a:pt x="0" y="539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51634" y="4291505"/>
            <a:ext cx="9848509" cy="802506"/>
            <a:chOff x="0" y="0"/>
            <a:chExt cx="2775192" cy="2261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75192" cy="226137"/>
            </a:xfrm>
            <a:custGeom>
              <a:avLst/>
              <a:gdLst/>
              <a:ahLst/>
              <a:cxnLst/>
              <a:rect l="l" t="t" r="r" b="b"/>
              <a:pathLst>
                <a:path w="2775192" h="226137">
                  <a:moveTo>
                    <a:pt x="40091" y="0"/>
                  </a:moveTo>
                  <a:lnTo>
                    <a:pt x="2735101" y="0"/>
                  </a:lnTo>
                  <a:cubicBezTo>
                    <a:pt x="2757243" y="0"/>
                    <a:pt x="2775192" y="17949"/>
                    <a:pt x="2775192" y="40091"/>
                  </a:cubicBezTo>
                  <a:lnTo>
                    <a:pt x="2775192" y="186045"/>
                  </a:lnTo>
                  <a:cubicBezTo>
                    <a:pt x="2775192" y="208187"/>
                    <a:pt x="2757243" y="226137"/>
                    <a:pt x="2735101" y="226137"/>
                  </a:cubicBezTo>
                  <a:lnTo>
                    <a:pt x="40091" y="226137"/>
                  </a:lnTo>
                  <a:cubicBezTo>
                    <a:pt x="17949" y="226137"/>
                    <a:pt x="0" y="208187"/>
                    <a:pt x="0" y="186045"/>
                  </a:cubicBezTo>
                  <a:lnTo>
                    <a:pt x="0" y="40091"/>
                  </a:lnTo>
                  <a:cubicBezTo>
                    <a:pt x="0" y="17949"/>
                    <a:pt x="17949" y="0"/>
                    <a:pt x="40091" y="0"/>
                  </a:cubicBezTo>
                  <a:close/>
                </a:path>
              </a:pathLst>
            </a:custGeom>
            <a:solidFill>
              <a:srgbClr val="014A85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775192" cy="2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028700" y="4026768"/>
            <a:ext cx="1336896" cy="1310158"/>
          </a:xfrm>
          <a:custGeom>
            <a:avLst/>
            <a:gdLst/>
            <a:ahLst/>
            <a:cxnLst/>
            <a:rect l="l" t="t" r="r" b="b"/>
            <a:pathLst>
              <a:path w="1336896" h="1310158">
                <a:moveTo>
                  <a:pt x="0" y="0"/>
                </a:moveTo>
                <a:lnTo>
                  <a:pt x="1336896" y="0"/>
                </a:lnTo>
                <a:lnTo>
                  <a:pt x="1336896" y="1310158"/>
                </a:lnTo>
                <a:lnTo>
                  <a:pt x="0" y="1310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463669" y="4413575"/>
            <a:ext cx="466959" cy="539058"/>
          </a:xfrm>
          <a:custGeom>
            <a:avLst/>
            <a:gdLst/>
            <a:ahLst/>
            <a:cxnLst/>
            <a:rect l="l" t="t" r="r" b="b"/>
            <a:pathLst>
              <a:path w="466959" h="539058">
                <a:moveTo>
                  <a:pt x="0" y="0"/>
                </a:moveTo>
                <a:lnTo>
                  <a:pt x="466959" y="0"/>
                </a:lnTo>
                <a:lnTo>
                  <a:pt x="466959" y="539058"/>
                </a:lnTo>
                <a:lnTo>
                  <a:pt x="0" y="539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551634" y="5649289"/>
            <a:ext cx="9848509" cy="752975"/>
            <a:chOff x="0" y="0"/>
            <a:chExt cx="2775192" cy="21217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775192" cy="212179"/>
            </a:xfrm>
            <a:custGeom>
              <a:avLst/>
              <a:gdLst/>
              <a:ahLst/>
              <a:cxnLst/>
              <a:rect l="l" t="t" r="r" b="b"/>
              <a:pathLst>
                <a:path w="2775192" h="212179">
                  <a:moveTo>
                    <a:pt x="40091" y="0"/>
                  </a:moveTo>
                  <a:lnTo>
                    <a:pt x="2735101" y="0"/>
                  </a:lnTo>
                  <a:cubicBezTo>
                    <a:pt x="2757243" y="0"/>
                    <a:pt x="2775192" y="17949"/>
                    <a:pt x="2775192" y="40091"/>
                  </a:cubicBezTo>
                  <a:lnTo>
                    <a:pt x="2775192" y="172088"/>
                  </a:lnTo>
                  <a:cubicBezTo>
                    <a:pt x="2775192" y="194230"/>
                    <a:pt x="2757243" y="212179"/>
                    <a:pt x="2735101" y="212179"/>
                  </a:cubicBezTo>
                  <a:lnTo>
                    <a:pt x="40091" y="212179"/>
                  </a:lnTo>
                  <a:cubicBezTo>
                    <a:pt x="17949" y="212179"/>
                    <a:pt x="0" y="194230"/>
                    <a:pt x="0" y="172088"/>
                  </a:cubicBezTo>
                  <a:lnTo>
                    <a:pt x="0" y="40091"/>
                  </a:lnTo>
                  <a:cubicBezTo>
                    <a:pt x="0" y="17949"/>
                    <a:pt x="17949" y="0"/>
                    <a:pt x="40091" y="0"/>
                  </a:cubicBezTo>
                  <a:close/>
                </a:path>
              </a:pathLst>
            </a:custGeom>
            <a:solidFill>
              <a:srgbClr val="014A85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2775192" cy="25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028700" y="5384551"/>
            <a:ext cx="1336896" cy="1310158"/>
          </a:xfrm>
          <a:custGeom>
            <a:avLst/>
            <a:gdLst/>
            <a:ahLst/>
            <a:cxnLst/>
            <a:rect l="l" t="t" r="r" b="b"/>
            <a:pathLst>
              <a:path w="1336896" h="1310158">
                <a:moveTo>
                  <a:pt x="0" y="0"/>
                </a:moveTo>
                <a:lnTo>
                  <a:pt x="1336896" y="0"/>
                </a:lnTo>
                <a:lnTo>
                  <a:pt x="1336896" y="1310158"/>
                </a:lnTo>
                <a:lnTo>
                  <a:pt x="0" y="1310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63669" y="5771358"/>
            <a:ext cx="466959" cy="539058"/>
          </a:xfrm>
          <a:custGeom>
            <a:avLst/>
            <a:gdLst/>
            <a:ahLst/>
            <a:cxnLst/>
            <a:rect l="l" t="t" r="r" b="b"/>
            <a:pathLst>
              <a:path w="466959" h="539058">
                <a:moveTo>
                  <a:pt x="0" y="0"/>
                </a:moveTo>
                <a:lnTo>
                  <a:pt x="466959" y="0"/>
                </a:lnTo>
                <a:lnTo>
                  <a:pt x="466959" y="539058"/>
                </a:lnTo>
                <a:lnTo>
                  <a:pt x="0" y="539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544851" y="7007072"/>
            <a:ext cx="9855293" cy="736892"/>
            <a:chOff x="0" y="0"/>
            <a:chExt cx="2777104" cy="20764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777104" cy="207647"/>
            </a:xfrm>
            <a:custGeom>
              <a:avLst/>
              <a:gdLst/>
              <a:ahLst/>
              <a:cxnLst/>
              <a:rect l="l" t="t" r="r" b="b"/>
              <a:pathLst>
                <a:path w="2777104" h="207647">
                  <a:moveTo>
                    <a:pt x="40064" y="0"/>
                  </a:moveTo>
                  <a:lnTo>
                    <a:pt x="2737040" y="0"/>
                  </a:lnTo>
                  <a:cubicBezTo>
                    <a:pt x="2759167" y="0"/>
                    <a:pt x="2777104" y="17937"/>
                    <a:pt x="2777104" y="40064"/>
                  </a:cubicBezTo>
                  <a:lnTo>
                    <a:pt x="2777104" y="167584"/>
                  </a:lnTo>
                  <a:cubicBezTo>
                    <a:pt x="2777104" y="189710"/>
                    <a:pt x="2759167" y="207647"/>
                    <a:pt x="2737040" y="207647"/>
                  </a:cubicBezTo>
                  <a:lnTo>
                    <a:pt x="40064" y="207647"/>
                  </a:lnTo>
                  <a:cubicBezTo>
                    <a:pt x="29438" y="207647"/>
                    <a:pt x="19248" y="203426"/>
                    <a:pt x="11734" y="195913"/>
                  </a:cubicBezTo>
                  <a:cubicBezTo>
                    <a:pt x="4221" y="188400"/>
                    <a:pt x="0" y="178209"/>
                    <a:pt x="0" y="167584"/>
                  </a:cubicBezTo>
                  <a:lnTo>
                    <a:pt x="0" y="40064"/>
                  </a:lnTo>
                  <a:cubicBezTo>
                    <a:pt x="0" y="17937"/>
                    <a:pt x="17937" y="0"/>
                    <a:pt x="40064" y="0"/>
                  </a:cubicBezTo>
                  <a:close/>
                </a:path>
              </a:pathLst>
            </a:custGeom>
            <a:solidFill>
              <a:srgbClr val="014A8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2777104" cy="2552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021916" y="6742334"/>
            <a:ext cx="1336896" cy="1310158"/>
          </a:xfrm>
          <a:custGeom>
            <a:avLst/>
            <a:gdLst/>
            <a:ahLst/>
            <a:cxnLst/>
            <a:rect l="l" t="t" r="r" b="b"/>
            <a:pathLst>
              <a:path w="1336896" h="1310158">
                <a:moveTo>
                  <a:pt x="0" y="0"/>
                </a:moveTo>
                <a:lnTo>
                  <a:pt x="1336896" y="0"/>
                </a:lnTo>
                <a:lnTo>
                  <a:pt x="1336896" y="1310159"/>
                </a:lnTo>
                <a:lnTo>
                  <a:pt x="0" y="1310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456885" y="7129141"/>
            <a:ext cx="466959" cy="539058"/>
          </a:xfrm>
          <a:custGeom>
            <a:avLst/>
            <a:gdLst/>
            <a:ahLst/>
            <a:cxnLst/>
            <a:rect l="l" t="t" r="r" b="b"/>
            <a:pathLst>
              <a:path w="466959" h="539058">
                <a:moveTo>
                  <a:pt x="0" y="0"/>
                </a:moveTo>
                <a:lnTo>
                  <a:pt x="466959" y="0"/>
                </a:lnTo>
                <a:lnTo>
                  <a:pt x="466959" y="539058"/>
                </a:lnTo>
                <a:lnTo>
                  <a:pt x="0" y="539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87469" y="687469"/>
            <a:ext cx="341231" cy="341231"/>
          </a:xfrm>
          <a:custGeom>
            <a:avLst/>
            <a:gdLst/>
            <a:ahLst/>
            <a:cxnLst/>
            <a:rect l="l" t="t" r="r" b="b"/>
            <a:pathLst>
              <a:path w="341231" h="341231">
                <a:moveTo>
                  <a:pt x="0" y="0"/>
                </a:moveTo>
                <a:lnTo>
                  <a:pt x="341231" y="0"/>
                </a:lnTo>
                <a:lnTo>
                  <a:pt x="341231" y="341231"/>
                </a:lnTo>
                <a:lnTo>
                  <a:pt x="0" y="3412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 flipV="1">
            <a:off x="15277715" y="-8064888"/>
            <a:ext cx="4242826" cy="11194062"/>
          </a:xfrm>
          <a:custGeom>
            <a:avLst/>
            <a:gdLst/>
            <a:ahLst/>
            <a:cxnLst/>
            <a:rect l="l" t="t" r="r" b="b"/>
            <a:pathLst>
              <a:path w="4242826" h="11194062">
                <a:moveTo>
                  <a:pt x="0" y="11194061"/>
                </a:moveTo>
                <a:lnTo>
                  <a:pt x="4242825" y="11194061"/>
                </a:lnTo>
                <a:lnTo>
                  <a:pt x="4242825" y="0"/>
                </a:lnTo>
                <a:lnTo>
                  <a:pt x="0" y="0"/>
                </a:lnTo>
                <a:lnTo>
                  <a:pt x="0" y="11194061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09748"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965968" y="7681336"/>
            <a:ext cx="937451" cy="943427"/>
          </a:xfrm>
          <a:custGeom>
            <a:avLst/>
            <a:gdLst/>
            <a:ahLst/>
            <a:cxnLst/>
            <a:rect l="l" t="t" r="r" b="b"/>
            <a:pathLst>
              <a:path w="937451" h="943427">
                <a:moveTo>
                  <a:pt x="0" y="0"/>
                </a:moveTo>
                <a:lnTo>
                  <a:pt x="937450" y="0"/>
                </a:lnTo>
                <a:lnTo>
                  <a:pt x="937450" y="943427"/>
                </a:lnTo>
                <a:lnTo>
                  <a:pt x="0" y="94342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238460" r="-424611" b="-160673"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4464934" y="1015702"/>
            <a:ext cx="1002067" cy="367007"/>
          </a:xfrm>
          <a:custGeom>
            <a:avLst/>
            <a:gdLst/>
            <a:ahLst/>
            <a:cxnLst/>
            <a:rect l="l" t="t" r="r" b="b"/>
            <a:pathLst>
              <a:path w="1002067" h="367007">
                <a:moveTo>
                  <a:pt x="0" y="0"/>
                </a:moveTo>
                <a:lnTo>
                  <a:pt x="1002067" y="0"/>
                </a:lnTo>
                <a:lnTo>
                  <a:pt x="1002067" y="367007"/>
                </a:lnTo>
                <a:lnTo>
                  <a:pt x="0" y="367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4380435" y="8709394"/>
            <a:ext cx="2108516" cy="772244"/>
          </a:xfrm>
          <a:custGeom>
            <a:avLst/>
            <a:gdLst/>
            <a:ahLst/>
            <a:cxnLst/>
            <a:rect l="l" t="t" r="r" b="b"/>
            <a:pathLst>
              <a:path w="2108516" h="772244">
                <a:moveTo>
                  <a:pt x="0" y="0"/>
                </a:moveTo>
                <a:lnTo>
                  <a:pt x="2108516" y="0"/>
                </a:lnTo>
                <a:lnTo>
                  <a:pt x="2108516" y="772244"/>
                </a:lnTo>
                <a:lnTo>
                  <a:pt x="0" y="7722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1551634" y="8364855"/>
            <a:ext cx="9848509" cy="730661"/>
            <a:chOff x="0" y="0"/>
            <a:chExt cx="2775192" cy="205891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775192" cy="205891"/>
            </a:xfrm>
            <a:custGeom>
              <a:avLst/>
              <a:gdLst/>
              <a:ahLst/>
              <a:cxnLst/>
              <a:rect l="l" t="t" r="r" b="b"/>
              <a:pathLst>
                <a:path w="2775192" h="205891">
                  <a:moveTo>
                    <a:pt x="40091" y="0"/>
                  </a:moveTo>
                  <a:lnTo>
                    <a:pt x="2735101" y="0"/>
                  </a:lnTo>
                  <a:cubicBezTo>
                    <a:pt x="2757243" y="0"/>
                    <a:pt x="2775192" y="17949"/>
                    <a:pt x="2775192" y="40091"/>
                  </a:cubicBezTo>
                  <a:lnTo>
                    <a:pt x="2775192" y="165800"/>
                  </a:lnTo>
                  <a:cubicBezTo>
                    <a:pt x="2775192" y="187942"/>
                    <a:pt x="2757243" y="205891"/>
                    <a:pt x="2735101" y="205891"/>
                  </a:cubicBezTo>
                  <a:lnTo>
                    <a:pt x="40091" y="205891"/>
                  </a:lnTo>
                  <a:cubicBezTo>
                    <a:pt x="17949" y="205891"/>
                    <a:pt x="0" y="187942"/>
                    <a:pt x="0" y="165800"/>
                  </a:cubicBezTo>
                  <a:lnTo>
                    <a:pt x="0" y="40091"/>
                  </a:lnTo>
                  <a:cubicBezTo>
                    <a:pt x="0" y="17949"/>
                    <a:pt x="17949" y="0"/>
                    <a:pt x="40091" y="0"/>
                  </a:cubicBezTo>
                  <a:close/>
                </a:path>
              </a:pathLst>
            </a:custGeom>
            <a:solidFill>
              <a:srgbClr val="014A85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2775192" cy="253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endParaRPr/>
            </a:p>
          </p:txBody>
        </p:sp>
      </p:grpSp>
      <p:sp>
        <p:nvSpPr>
          <p:cNvPr id="35" name="Freeform 35"/>
          <p:cNvSpPr/>
          <p:nvPr/>
        </p:nvSpPr>
        <p:spPr>
          <a:xfrm>
            <a:off x="1028700" y="8100118"/>
            <a:ext cx="1336896" cy="1310158"/>
          </a:xfrm>
          <a:custGeom>
            <a:avLst/>
            <a:gdLst/>
            <a:ahLst/>
            <a:cxnLst/>
            <a:rect l="l" t="t" r="r" b="b"/>
            <a:pathLst>
              <a:path w="1336896" h="1310158">
                <a:moveTo>
                  <a:pt x="0" y="0"/>
                </a:moveTo>
                <a:lnTo>
                  <a:pt x="1336896" y="0"/>
                </a:lnTo>
                <a:lnTo>
                  <a:pt x="1336896" y="1310158"/>
                </a:lnTo>
                <a:lnTo>
                  <a:pt x="0" y="1310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463669" y="8486925"/>
            <a:ext cx="466959" cy="539058"/>
          </a:xfrm>
          <a:custGeom>
            <a:avLst/>
            <a:gdLst/>
            <a:ahLst/>
            <a:cxnLst/>
            <a:rect l="l" t="t" r="r" b="b"/>
            <a:pathLst>
              <a:path w="466959" h="539058">
                <a:moveTo>
                  <a:pt x="0" y="0"/>
                </a:moveTo>
                <a:lnTo>
                  <a:pt x="466959" y="0"/>
                </a:lnTo>
                <a:lnTo>
                  <a:pt x="466959" y="539057"/>
                </a:lnTo>
                <a:lnTo>
                  <a:pt x="0" y="539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7" name="TextBox 37"/>
          <p:cNvSpPr txBox="1"/>
          <p:nvPr/>
        </p:nvSpPr>
        <p:spPr>
          <a:xfrm>
            <a:off x="1225677" y="1284429"/>
            <a:ext cx="7073884" cy="1095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3"/>
              </a:lnSpc>
            </a:pPr>
            <a:r>
              <a:rPr lang="en-US" sz="7628" b="1">
                <a:solidFill>
                  <a:srgbClr val="014A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Advantages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2623642" y="3097451"/>
            <a:ext cx="7302578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Makes many compounds fast.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630426" y="4455234"/>
            <a:ext cx="6205208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Saves time and money.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623642" y="5813018"/>
            <a:ext cx="7798576" cy="43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8"/>
              </a:lnSpc>
            </a:pPr>
            <a:r>
              <a:rPr lang="en-US" sz="27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Helps in finding new drugs quickly.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2623642" y="7170801"/>
            <a:ext cx="9517862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Can be done by machines (automation).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2630426" y="8528584"/>
            <a:ext cx="9054447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Makes a large compound library for testing.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5947735" y="0"/>
            <a:ext cx="2315395" cy="1178373"/>
            <a:chOff x="0" y="0"/>
            <a:chExt cx="812800" cy="41365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413658"/>
            </a:xfrm>
            <a:custGeom>
              <a:avLst/>
              <a:gdLst/>
              <a:ahLst/>
              <a:cxnLst/>
              <a:rect l="l" t="t" r="r" b="b"/>
              <a:pathLst>
                <a:path w="812800" h="413658">
                  <a:moveTo>
                    <a:pt x="0" y="0"/>
                  </a:moveTo>
                  <a:lnTo>
                    <a:pt x="609600" y="0"/>
                  </a:lnTo>
                  <a:lnTo>
                    <a:pt x="812800" y="206829"/>
                  </a:lnTo>
                  <a:lnTo>
                    <a:pt x="609600" y="413658"/>
                  </a:lnTo>
                  <a:lnTo>
                    <a:pt x="0" y="413658"/>
                  </a:lnTo>
                  <a:lnTo>
                    <a:pt x="203200" y="206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CA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177800" y="-142875"/>
              <a:ext cx="558800" cy="556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45"/>
                </a:lnSpc>
              </a:pPr>
              <a:r>
                <a:rPr lang="en-US" sz="4140" b="1" i="1">
                  <a:solidFill>
                    <a:srgbClr val="000000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05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4948472" y="7290260"/>
            <a:ext cx="15222715" cy="15222715"/>
          </a:xfrm>
          <a:custGeom>
            <a:avLst/>
            <a:gdLst/>
            <a:ahLst/>
            <a:cxnLst/>
            <a:rect l="l" t="t" r="r" b="b"/>
            <a:pathLst>
              <a:path w="15222715" h="15222715">
                <a:moveTo>
                  <a:pt x="0" y="15222715"/>
                </a:moveTo>
                <a:lnTo>
                  <a:pt x="15222715" y="15222715"/>
                </a:lnTo>
                <a:lnTo>
                  <a:pt x="15222715" y="0"/>
                </a:lnTo>
                <a:lnTo>
                  <a:pt x="0" y="0"/>
                </a:lnTo>
                <a:lnTo>
                  <a:pt x="0" y="15222715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992307" y="1629818"/>
            <a:ext cx="7027364" cy="702736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-29681" r="-29681"/>
              </a:stretch>
            </a:blipFill>
            <a:ln w="95250" cap="sq">
              <a:solidFill>
                <a:srgbClr val="014A85"/>
              </a:solidFill>
              <a:prstDash val="solid"/>
              <a:miter/>
            </a:ln>
          </p:spPr>
        </p:sp>
      </p:grpSp>
      <p:grpSp>
        <p:nvGrpSpPr>
          <p:cNvPr id="5" name="Group 5"/>
          <p:cNvGrpSpPr/>
          <p:nvPr/>
        </p:nvGrpSpPr>
        <p:grpSpPr>
          <a:xfrm>
            <a:off x="6006395" y="2618962"/>
            <a:ext cx="11363115" cy="816964"/>
            <a:chOff x="0" y="0"/>
            <a:chExt cx="3201990" cy="23021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01990" cy="230211"/>
            </a:xfrm>
            <a:custGeom>
              <a:avLst/>
              <a:gdLst/>
              <a:ahLst/>
              <a:cxnLst/>
              <a:rect l="l" t="t" r="r" b="b"/>
              <a:pathLst>
                <a:path w="3201990" h="230211">
                  <a:moveTo>
                    <a:pt x="34747" y="0"/>
                  </a:moveTo>
                  <a:lnTo>
                    <a:pt x="3167243" y="0"/>
                  </a:lnTo>
                  <a:cubicBezTo>
                    <a:pt x="3186433" y="0"/>
                    <a:pt x="3201990" y="15557"/>
                    <a:pt x="3201990" y="34747"/>
                  </a:cubicBezTo>
                  <a:lnTo>
                    <a:pt x="3201990" y="195463"/>
                  </a:lnTo>
                  <a:cubicBezTo>
                    <a:pt x="3201990" y="204679"/>
                    <a:pt x="3198329" y="213517"/>
                    <a:pt x="3191813" y="220033"/>
                  </a:cubicBezTo>
                  <a:cubicBezTo>
                    <a:pt x="3185296" y="226550"/>
                    <a:pt x="3176458" y="230211"/>
                    <a:pt x="3167243" y="230211"/>
                  </a:cubicBezTo>
                  <a:lnTo>
                    <a:pt x="34747" y="230211"/>
                  </a:lnTo>
                  <a:cubicBezTo>
                    <a:pt x="25532" y="230211"/>
                    <a:pt x="16694" y="226550"/>
                    <a:pt x="10177" y="220033"/>
                  </a:cubicBezTo>
                  <a:cubicBezTo>
                    <a:pt x="3661" y="213517"/>
                    <a:pt x="0" y="204679"/>
                    <a:pt x="0" y="195463"/>
                  </a:cubicBezTo>
                  <a:lnTo>
                    <a:pt x="0" y="34747"/>
                  </a:lnTo>
                  <a:cubicBezTo>
                    <a:pt x="0" y="25532"/>
                    <a:pt x="3661" y="16694"/>
                    <a:pt x="10177" y="10177"/>
                  </a:cubicBezTo>
                  <a:cubicBezTo>
                    <a:pt x="16694" y="3661"/>
                    <a:pt x="25532" y="0"/>
                    <a:pt x="34747" y="0"/>
                  </a:cubicBezTo>
                  <a:close/>
                </a:path>
              </a:pathLst>
            </a:custGeom>
            <a:solidFill>
              <a:srgbClr val="014A85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3201990" cy="2778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5483460" y="2354224"/>
            <a:ext cx="1336896" cy="1310158"/>
          </a:xfrm>
          <a:custGeom>
            <a:avLst/>
            <a:gdLst/>
            <a:ahLst/>
            <a:cxnLst/>
            <a:rect l="l" t="t" r="r" b="b"/>
            <a:pathLst>
              <a:path w="1336896" h="1310158">
                <a:moveTo>
                  <a:pt x="0" y="0"/>
                </a:moveTo>
                <a:lnTo>
                  <a:pt x="1336896" y="0"/>
                </a:lnTo>
                <a:lnTo>
                  <a:pt x="1336896" y="1310159"/>
                </a:lnTo>
                <a:lnTo>
                  <a:pt x="0" y="1310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5918429" y="2741032"/>
            <a:ext cx="466959" cy="539058"/>
          </a:xfrm>
          <a:custGeom>
            <a:avLst/>
            <a:gdLst/>
            <a:ahLst/>
            <a:cxnLst/>
            <a:rect l="l" t="t" r="r" b="b"/>
            <a:pathLst>
              <a:path w="466959" h="539058">
                <a:moveTo>
                  <a:pt x="0" y="0"/>
                </a:moveTo>
                <a:lnTo>
                  <a:pt x="466959" y="0"/>
                </a:lnTo>
                <a:lnTo>
                  <a:pt x="466959" y="539057"/>
                </a:lnTo>
                <a:lnTo>
                  <a:pt x="0" y="539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6013178" y="3976746"/>
            <a:ext cx="11356331" cy="802506"/>
            <a:chOff x="0" y="0"/>
            <a:chExt cx="3200078" cy="22613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200078" cy="226137"/>
            </a:xfrm>
            <a:custGeom>
              <a:avLst/>
              <a:gdLst/>
              <a:ahLst/>
              <a:cxnLst/>
              <a:rect l="l" t="t" r="r" b="b"/>
              <a:pathLst>
                <a:path w="3200078" h="226137">
                  <a:moveTo>
                    <a:pt x="34768" y="0"/>
                  </a:moveTo>
                  <a:lnTo>
                    <a:pt x="3165310" y="0"/>
                  </a:lnTo>
                  <a:cubicBezTo>
                    <a:pt x="3174531" y="0"/>
                    <a:pt x="3183375" y="3663"/>
                    <a:pt x="3189895" y="10183"/>
                  </a:cubicBezTo>
                  <a:cubicBezTo>
                    <a:pt x="3196415" y="16704"/>
                    <a:pt x="3200078" y="25547"/>
                    <a:pt x="3200078" y="34768"/>
                  </a:cubicBezTo>
                  <a:lnTo>
                    <a:pt x="3200078" y="191368"/>
                  </a:lnTo>
                  <a:cubicBezTo>
                    <a:pt x="3200078" y="200590"/>
                    <a:pt x="3196415" y="209433"/>
                    <a:pt x="3189895" y="215953"/>
                  </a:cubicBezTo>
                  <a:cubicBezTo>
                    <a:pt x="3183375" y="222473"/>
                    <a:pt x="3174531" y="226137"/>
                    <a:pt x="3165310" y="226137"/>
                  </a:cubicBezTo>
                  <a:lnTo>
                    <a:pt x="34768" y="226137"/>
                  </a:lnTo>
                  <a:cubicBezTo>
                    <a:pt x="15566" y="226137"/>
                    <a:pt x="0" y="210570"/>
                    <a:pt x="0" y="191368"/>
                  </a:cubicBezTo>
                  <a:lnTo>
                    <a:pt x="0" y="34768"/>
                  </a:lnTo>
                  <a:cubicBezTo>
                    <a:pt x="0" y="25547"/>
                    <a:pt x="3663" y="16704"/>
                    <a:pt x="10183" y="10183"/>
                  </a:cubicBezTo>
                  <a:cubicBezTo>
                    <a:pt x="16704" y="3663"/>
                    <a:pt x="25547" y="0"/>
                    <a:pt x="34768" y="0"/>
                  </a:cubicBezTo>
                  <a:close/>
                </a:path>
              </a:pathLst>
            </a:custGeom>
            <a:solidFill>
              <a:srgbClr val="014A8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3200078" cy="273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490244" y="3712008"/>
            <a:ext cx="1336896" cy="1310158"/>
          </a:xfrm>
          <a:custGeom>
            <a:avLst/>
            <a:gdLst/>
            <a:ahLst/>
            <a:cxnLst/>
            <a:rect l="l" t="t" r="r" b="b"/>
            <a:pathLst>
              <a:path w="1336896" h="1310158">
                <a:moveTo>
                  <a:pt x="0" y="0"/>
                </a:moveTo>
                <a:lnTo>
                  <a:pt x="1336896" y="0"/>
                </a:lnTo>
                <a:lnTo>
                  <a:pt x="1336896" y="1310158"/>
                </a:lnTo>
                <a:lnTo>
                  <a:pt x="0" y="1310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5925213" y="4098815"/>
            <a:ext cx="466959" cy="539058"/>
          </a:xfrm>
          <a:custGeom>
            <a:avLst/>
            <a:gdLst/>
            <a:ahLst/>
            <a:cxnLst/>
            <a:rect l="l" t="t" r="r" b="b"/>
            <a:pathLst>
              <a:path w="466959" h="539058">
                <a:moveTo>
                  <a:pt x="0" y="0"/>
                </a:moveTo>
                <a:lnTo>
                  <a:pt x="466959" y="0"/>
                </a:lnTo>
                <a:lnTo>
                  <a:pt x="466959" y="539058"/>
                </a:lnTo>
                <a:lnTo>
                  <a:pt x="0" y="539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6013178" y="5334529"/>
            <a:ext cx="11356331" cy="752975"/>
            <a:chOff x="0" y="0"/>
            <a:chExt cx="3200078" cy="212179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3200078" cy="212179"/>
            </a:xfrm>
            <a:custGeom>
              <a:avLst/>
              <a:gdLst/>
              <a:ahLst/>
              <a:cxnLst/>
              <a:rect l="l" t="t" r="r" b="b"/>
              <a:pathLst>
                <a:path w="3200078" h="212179">
                  <a:moveTo>
                    <a:pt x="34768" y="0"/>
                  </a:moveTo>
                  <a:lnTo>
                    <a:pt x="3165310" y="0"/>
                  </a:lnTo>
                  <a:cubicBezTo>
                    <a:pt x="3174531" y="0"/>
                    <a:pt x="3183375" y="3663"/>
                    <a:pt x="3189895" y="10183"/>
                  </a:cubicBezTo>
                  <a:cubicBezTo>
                    <a:pt x="3196415" y="16704"/>
                    <a:pt x="3200078" y="25547"/>
                    <a:pt x="3200078" y="34768"/>
                  </a:cubicBezTo>
                  <a:lnTo>
                    <a:pt x="3200078" y="177411"/>
                  </a:lnTo>
                  <a:cubicBezTo>
                    <a:pt x="3200078" y="196613"/>
                    <a:pt x="3184512" y="212179"/>
                    <a:pt x="3165310" y="212179"/>
                  </a:cubicBezTo>
                  <a:lnTo>
                    <a:pt x="34768" y="212179"/>
                  </a:lnTo>
                  <a:cubicBezTo>
                    <a:pt x="25547" y="212179"/>
                    <a:pt x="16704" y="208516"/>
                    <a:pt x="10183" y="201996"/>
                  </a:cubicBezTo>
                  <a:cubicBezTo>
                    <a:pt x="3663" y="195476"/>
                    <a:pt x="0" y="186632"/>
                    <a:pt x="0" y="177411"/>
                  </a:cubicBezTo>
                  <a:lnTo>
                    <a:pt x="0" y="34768"/>
                  </a:lnTo>
                  <a:cubicBezTo>
                    <a:pt x="0" y="25547"/>
                    <a:pt x="3663" y="16704"/>
                    <a:pt x="10183" y="10183"/>
                  </a:cubicBezTo>
                  <a:cubicBezTo>
                    <a:pt x="16704" y="3663"/>
                    <a:pt x="25547" y="0"/>
                    <a:pt x="34768" y="0"/>
                  </a:cubicBezTo>
                  <a:close/>
                </a:path>
              </a:pathLst>
            </a:custGeom>
            <a:solidFill>
              <a:srgbClr val="014A85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3200078" cy="259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5490244" y="5069791"/>
            <a:ext cx="1336896" cy="1310158"/>
          </a:xfrm>
          <a:custGeom>
            <a:avLst/>
            <a:gdLst/>
            <a:ahLst/>
            <a:cxnLst/>
            <a:rect l="l" t="t" r="r" b="b"/>
            <a:pathLst>
              <a:path w="1336896" h="1310158">
                <a:moveTo>
                  <a:pt x="0" y="0"/>
                </a:moveTo>
                <a:lnTo>
                  <a:pt x="1336896" y="0"/>
                </a:lnTo>
                <a:lnTo>
                  <a:pt x="1336896" y="1310158"/>
                </a:lnTo>
                <a:lnTo>
                  <a:pt x="0" y="1310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925213" y="5456598"/>
            <a:ext cx="466959" cy="539058"/>
          </a:xfrm>
          <a:custGeom>
            <a:avLst/>
            <a:gdLst/>
            <a:ahLst/>
            <a:cxnLst/>
            <a:rect l="l" t="t" r="r" b="b"/>
            <a:pathLst>
              <a:path w="466959" h="539058">
                <a:moveTo>
                  <a:pt x="0" y="0"/>
                </a:moveTo>
                <a:lnTo>
                  <a:pt x="466959" y="0"/>
                </a:lnTo>
                <a:lnTo>
                  <a:pt x="466959" y="539058"/>
                </a:lnTo>
                <a:lnTo>
                  <a:pt x="0" y="539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0" name="Group 20"/>
          <p:cNvGrpSpPr/>
          <p:nvPr/>
        </p:nvGrpSpPr>
        <p:grpSpPr>
          <a:xfrm>
            <a:off x="6006395" y="6692312"/>
            <a:ext cx="11363115" cy="782649"/>
            <a:chOff x="0" y="0"/>
            <a:chExt cx="3201990" cy="220541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3201990" cy="220541"/>
            </a:xfrm>
            <a:custGeom>
              <a:avLst/>
              <a:gdLst/>
              <a:ahLst/>
              <a:cxnLst/>
              <a:rect l="l" t="t" r="r" b="b"/>
              <a:pathLst>
                <a:path w="3201990" h="220541">
                  <a:moveTo>
                    <a:pt x="34747" y="0"/>
                  </a:moveTo>
                  <a:lnTo>
                    <a:pt x="3167243" y="0"/>
                  </a:lnTo>
                  <a:cubicBezTo>
                    <a:pt x="3186433" y="0"/>
                    <a:pt x="3201990" y="15557"/>
                    <a:pt x="3201990" y="34747"/>
                  </a:cubicBezTo>
                  <a:lnTo>
                    <a:pt x="3201990" y="185794"/>
                  </a:lnTo>
                  <a:cubicBezTo>
                    <a:pt x="3201990" y="195009"/>
                    <a:pt x="3198329" y="203847"/>
                    <a:pt x="3191813" y="210364"/>
                  </a:cubicBezTo>
                  <a:cubicBezTo>
                    <a:pt x="3185296" y="216880"/>
                    <a:pt x="3176458" y="220541"/>
                    <a:pt x="3167243" y="220541"/>
                  </a:cubicBezTo>
                  <a:lnTo>
                    <a:pt x="34747" y="220541"/>
                  </a:lnTo>
                  <a:cubicBezTo>
                    <a:pt x="25532" y="220541"/>
                    <a:pt x="16694" y="216880"/>
                    <a:pt x="10177" y="210364"/>
                  </a:cubicBezTo>
                  <a:cubicBezTo>
                    <a:pt x="3661" y="203847"/>
                    <a:pt x="0" y="195009"/>
                    <a:pt x="0" y="185794"/>
                  </a:cubicBezTo>
                  <a:lnTo>
                    <a:pt x="0" y="34747"/>
                  </a:lnTo>
                  <a:cubicBezTo>
                    <a:pt x="0" y="25532"/>
                    <a:pt x="3661" y="16694"/>
                    <a:pt x="10177" y="10177"/>
                  </a:cubicBezTo>
                  <a:cubicBezTo>
                    <a:pt x="16694" y="3661"/>
                    <a:pt x="25532" y="0"/>
                    <a:pt x="34747" y="0"/>
                  </a:cubicBezTo>
                  <a:close/>
                </a:path>
              </a:pathLst>
            </a:custGeom>
            <a:solidFill>
              <a:srgbClr val="014A85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3201990" cy="2681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endParaRPr/>
            </a:p>
          </p:txBody>
        </p:sp>
      </p:grpSp>
      <p:sp>
        <p:nvSpPr>
          <p:cNvPr id="23" name="Freeform 23"/>
          <p:cNvSpPr/>
          <p:nvPr/>
        </p:nvSpPr>
        <p:spPr>
          <a:xfrm>
            <a:off x="5483460" y="6427574"/>
            <a:ext cx="1336896" cy="1310158"/>
          </a:xfrm>
          <a:custGeom>
            <a:avLst/>
            <a:gdLst/>
            <a:ahLst/>
            <a:cxnLst/>
            <a:rect l="l" t="t" r="r" b="b"/>
            <a:pathLst>
              <a:path w="1336896" h="1310158">
                <a:moveTo>
                  <a:pt x="0" y="0"/>
                </a:moveTo>
                <a:lnTo>
                  <a:pt x="1336896" y="0"/>
                </a:lnTo>
                <a:lnTo>
                  <a:pt x="1336896" y="1310159"/>
                </a:lnTo>
                <a:lnTo>
                  <a:pt x="0" y="13101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5918429" y="6814382"/>
            <a:ext cx="466959" cy="539058"/>
          </a:xfrm>
          <a:custGeom>
            <a:avLst/>
            <a:gdLst/>
            <a:ahLst/>
            <a:cxnLst/>
            <a:rect l="l" t="t" r="r" b="b"/>
            <a:pathLst>
              <a:path w="466959" h="539058">
                <a:moveTo>
                  <a:pt x="0" y="0"/>
                </a:moveTo>
                <a:lnTo>
                  <a:pt x="466959" y="0"/>
                </a:lnTo>
                <a:lnTo>
                  <a:pt x="466959" y="539057"/>
                </a:lnTo>
                <a:lnTo>
                  <a:pt x="0" y="5390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87469" y="687469"/>
            <a:ext cx="341231" cy="341231"/>
          </a:xfrm>
          <a:custGeom>
            <a:avLst/>
            <a:gdLst/>
            <a:ahLst/>
            <a:cxnLst/>
            <a:rect l="l" t="t" r="r" b="b"/>
            <a:pathLst>
              <a:path w="341231" h="341231">
                <a:moveTo>
                  <a:pt x="0" y="0"/>
                </a:moveTo>
                <a:lnTo>
                  <a:pt x="341231" y="0"/>
                </a:lnTo>
                <a:lnTo>
                  <a:pt x="341231" y="341231"/>
                </a:lnTo>
                <a:lnTo>
                  <a:pt x="0" y="3412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 flipV="1">
            <a:off x="-1092713" y="-8184758"/>
            <a:ext cx="4242826" cy="11194062"/>
          </a:xfrm>
          <a:custGeom>
            <a:avLst/>
            <a:gdLst/>
            <a:ahLst/>
            <a:cxnLst/>
            <a:rect l="l" t="t" r="r" b="b"/>
            <a:pathLst>
              <a:path w="4242826" h="11194062">
                <a:moveTo>
                  <a:pt x="0" y="11194062"/>
                </a:moveTo>
                <a:lnTo>
                  <a:pt x="4242826" y="11194062"/>
                </a:lnTo>
                <a:lnTo>
                  <a:pt x="4242826" y="0"/>
                </a:lnTo>
                <a:lnTo>
                  <a:pt x="0" y="0"/>
                </a:lnTo>
                <a:lnTo>
                  <a:pt x="0" y="11194062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r="-109748"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3405397" y="7353439"/>
            <a:ext cx="937451" cy="943427"/>
          </a:xfrm>
          <a:custGeom>
            <a:avLst/>
            <a:gdLst/>
            <a:ahLst/>
            <a:cxnLst/>
            <a:rect l="l" t="t" r="r" b="b"/>
            <a:pathLst>
              <a:path w="937451" h="943427">
                <a:moveTo>
                  <a:pt x="0" y="0"/>
                </a:moveTo>
                <a:lnTo>
                  <a:pt x="937451" y="0"/>
                </a:lnTo>
                <a:lnTo>
                  <a:pt x="937451" y="943428"/>
                </a:lnTo>
                <a:lnTo>
                  <a:pt x="0" y="94342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238460" r="-424611" b="-160673"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3534024" y="719491"/>
            <a:ext cx="1002067" cy="367007"/>
          </a:xfrm>
          <a:custGeom>
            <a:avLst/>
            <a:gdLst/>
            <a:ahLst/>
            <a:cxnLst/>
            <a:rect l="l" t="t" r="r" b="b"/>
            <a:pathLst>
              <a:path w="1002067" h="367007">
                <a:moveTo>
                  <a:pt x="0" y="0"/>
                </a:moveTo>
                <a:lnTo>
                  <a:pt x="1002067" y="0"/>
                </a:lnTo>
                <a:lnTo>
                  <a:pt x="1002067" y="367007"/>
                </a:lnTo>
                <a:lnTo>
                  <a:pt x="0" y="36700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434328" y="9095516"/>
            <a:ext cx="2108516" cy="772244"/>
          </a:xfrm>
          <a:custGeom>
            <a:avLst/>
            <a:gdLst/>
            <a:ahLst/>
            <a:cxnLst/>
            <a:rect l="l" t="t" r="r" b="b"/>
            <a:pathLst>
              <a:path w="2108516" h="772244">
                <a:moveTo>
                  <a:pt x="0" y="0"/>
                </a:moveTo>
                <a:lnTo>
                  <a:pt x="2108516" y="0"/>
                </a:lnTo>
                <a:lnTo>
                  <a:pt x="2108516" y="772244"/>
                </a:lnTo>
                <a:lnTo>
                  <a:pt x="0" y="77224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6013178" y="8050095"/>
            <a:ext cx="11356331" cy="730661"/>
            <a:chOff x="0" y="0"/>
            <a:chExt cx="3200078" cy="20589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200078" cy="205891"/>
            </a:xfrm>
            <a:custGeom>
              <a:avLst/>
              <a:gdLst/>
              <a:ahLst/>
              <a:cxnLst/>
              <a:rect l="l" t="t" r="r" b="b"/>
              <a:pathLst>
                <a:path w="3200078" h="205891">
                  <a:moveTo>
                    <a:pt x="34768" y="0"/>
                  </a:moveTo>
                  <a:lnTo>
                    <a:pt x="3165310" y="0"/>
                  </a:lnTo>
                  <a:cubicBezTo>
                    <a:pt x="3174531" y="0"/>
                    <a:pt x="3183375" y="3663"/>
                    <a:pt x="3189895" y="10183"/>
                  </a:cubicBezTo>
                  <a:cubicBezTo>
                    <a:pt x="3196415" y="16704"/>
                    <a:pt x="3200078" y="25547"/>
                    <a:pt x="3200078" y="34768"/>
                  </a:cubicBezTo>
                  <a:lnTo>
                    <a:pt x="3200078" y="171123"/>
                  </a:lnTo>
                  <a:cubicBezTo>
                    <a:pt x="3200078" y="190325"/>
                    <a:pt x="3184512" y="205891"/>
                    <a:pt x="3165310" y="205891"/>
                  </a:cubicBezTo>
                  <a:lnTo>
                    <a:pt x="34768" y="205891"/>
                  </a:lnTo>
                  <a:cubicBezTo>
                    <a:pt x="25547" y="205891"/>
                    <a:pt x="16704" y="202228"/>
                    <a:pt x="10183" y="195708"/>
                  </a:cubicBezTo>
                  <a:cubicBezTo>
                    <a:pt x="3663" y="189188"/>
                    <a:pt x="0" y="180344"/>
                    <a:pt x="0" y="171123"/>
                  </a:cubicBezTo>
                  <a:lnTo>
                    <a:pt x="0" y="34768"/>
                  </a:lnTo>
                  <a:cubicBezTo>
                    <a:pt x="0" y="25547"/>
                    <a:pt x="3663" y="16704"/>
                    <a:pt x="10183" y="10183"/>
                  </a:cubicBezTo>
                  <a:cubicBezTo>
                    <a:pt x="16704" y="3663"/>
                    <a:pt x="25547" y="0"/>
                    <a:pt x="34768" y="0"/>
                  </a:cubicBezTo>
                  <a:close/>
                </a:path>
              </a:pathLst>
            </a:custGeom>
            <a:solidFill>
              <a:srgbClr val="014A8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47625"/>
              <a:ext cx="3200078" cy="2535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32"/>
                </a:lnSpc>
              </a:pPr>
              <a:endParaRPr/>
            </a:p>
          </p:txBody>
        </p:sp>
      </p:grpSp>
      <p:sp>
        <p:nvSpPr>
          <p:cNvPr id="33" name="Freeform 33"/>
          <p:cNvSpPr/>
          <p:nvPr/>
        </p:nvSpPr>
        <p:spPr>
          <a:xfrm>
            <a:off x="5490244" y="7785358"/>
            <a:ext cx="1336896" cy="1310158"/>
          </a:xfrm>
          <a:custGeom>
            <a:avLst/>
            <a:gdLst/>
            <a:ahLst/>
            <a:cxnLst/>
            <a:rect l="l" t="t" r="r" b="b"/>
            <a:pathLst>
              <a:path w="1336896" h="1310158">
                <a:moveTo>
                  <a:pt x="0" y="0"/>
                </a:moveTo>
                <a:lnTo>
                  <a:pt x="1336896" y="0"/>
                </a:lnTo>
                <a:lnTo>
                  <a:pt x="1336896" y="1310158"/>
                </a:lnTo>
                <a:lnTo>
                  <a:pt x="0" y="131015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5925213" y="8172165"/>
            <a:ext cx="466959" cy="539058"/>
          </a:xfrm>
          <a:custGeom>
            <a:avLst/>
            <a:gdLst/>
            <a:ahLst/>
            <a:cxnLst/>
            <a:rect l="l" t="t" r="r" b="b"/>
            <a:pathLst>
              <a:path w="466959" h="539058">
                <a:moveTo>
                  <a:pt x="0" y="0"/>
                </a:moveTo>
                <a:lnTo>
                  <a:pt x="466959" y="0"/>
                </a:lnTo>
                <a:lnTo>
                  <a:pt x="466959" y="539058"/>
                </a:lnTo>
                <a:lnTo>
                  <a:pt x="0" y="53905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6605711" y="969669"/>
            <a:ext cx="11682289" cy="1087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43"/>
              </a:lnSpc>
            </a:pPr>
            <a:r>
              <a:rPr lang="en-US" sz="7628" b="1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Disadvantages 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6074111" y="1179654"/>
            <a:ext cx="1469098" cy="36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66"/>
              </a:lnSpc>
            </a:pPr>
            <a:r>
              <a:rPr lang="en-US" sz="220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Hanover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5948071" y="1509564"/>
            <a:ext cx="1595138" cy="3680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866"/>
              </a:lnSpc>
            </a:pPr>
            <a:r>
              <a:rPr lang="en-US" sz="2204" b="1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and Tyke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085186" y="2782691"/>
            <a:ext cx="9362200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1. Some compounds may be inactive or useless.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7091970" y="4140475"/>
            <a:ext cx="7440982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2. Purity of compounds may be low.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7085186" y="5498258"/>
            <a:ext cx="9061231" cy="43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8"/>
              </a:lnSpc>
            </a:pPr>
            <a:r>
              <a:rPr lang="en-US" sz="2776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3. Needs advanced machines and tools.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7085186" y="6856041"/>
            <a:ext cx="11036833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4. Data handling is difficult (too many compounds).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7091970" y="8213825"/>
            <a:ext cx="10872963" cy="4342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45"/>
              </a:lnSpc>
            </a:pPr>
            <a:r>
              <a:rPr lang="en-US" sz="2774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5. Some reactions may not work well for all compounds.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15947735" y="0"/>
            <a:ext cx="2315395" cy="1178373"/>
            <a:chOff x="0" y="0"/>
            <a:chExt cx="812800" cy="413658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812800" cy="413658"/>
            </a:xfrm>
            <a:custGeom>
              <a:avLst/>
              <a:gdLst/>
              <a:ahLst/>
              <a:cxnLst/>
              <a:rect l="l" t="t" r="r" b="b"/>
              <a:pathLst>
                <a:path w="812800" h="413658">
                  <a:moveTo>
                    <a:pt x="0" y="0"/>
                  </a:moveTo>
                  <a:lnTo>
                    <a:pt x="609600" y="0"/>
                  </a:lnTo>
                  <a:lnTo>
                    <a:pt x="812800" y="206829"/>
                  </a:lnTo>
                  <a:lnTo>
                    <a:pt x="609600" y="413658"/>
                  </a:lnTo>
                  <a:lnTo>
                    <a:pt x="0" y="413658"/>
                  </a:lnTo>
                  <a:lnTo>
                    <a:pt x="203200" y="206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CA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45" name="TextBox 45"/>
            <p:cNvSpPr txBox="1"/>
            <p:nvPr/>
          </p:nvSpPr>
          <p:spPr>
            <a:xfrm>
              <a:off x="177800" y="-142875"/>
              <a:ext cx="558800" cy="556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45"/>
                </a:lnSpc>
              </a:pPr>
              <a:r>
                <a:rPr lang="en-US" sz="4140" b="1" i="1">
                  <a:solidFill>
                    <a:srgbClr val="000000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06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-626551" y="-679361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211883" y="6055965"/>
            <a:ext cx="5191141" cy="13696051"/>
          </a:xfrm>
          <a:custGeom>
            <a:avLst/>
            <a:gdLst/>
            <a:ahLst/>
            <a:cxnLst/>
            <a:rect l="l" t="t" r="r" b="b"/>
            <a:pathLst>
              <a:path w="5191141" h="13696051">
                <a:moveTo>
                  <a:pt x="0" y="0"/>
                </a:moveTo>
                <a:lnTo>
                  <a:pt x="5191141" y="0"/>
                </a:lnTo>
                <a:lnTo>
                  <a:pt x="5191141" y="13696051"/>
                </a:lnTo>
                <a:lnTo>
                  <a:pt x="0" y="1369605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974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47426" y="6055965"/>
            <a:ext cx="5763562" cy="7093615"/>
            <a:chOff x="0" y="0"/>
            <a:chExt cx="6604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60400" cy="812800"/>
            </a:xfrm>
            <a:custGeom>
              <a:avLst/>
              <a:gdLst/>
              <a:ahLst/>
              <a:cxnLst/>
              <a:rect l="l" t="t" r="r" b="b"/>
              <a:pathLst>
                <a:path w="660400" h="812800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28502"/>
                  </a:cubicBezTo>
                  <a:lnTo>
                    <a:pt x="660400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blipFill>
              <a:blip r:embed="rId5"/>
              <a:stretch>
                <a:fillRect l="-94204" t="-2644" b="-2644"/>
              </a:stretch>
            </a:blipFill>
            <a:ln w="95250" cap="sq">
              <a:solidFill>
                <a:srgbClr val="FFFFFF"/>
              </a:solidFill>
              <a:prstDash val="solid"/>
              <a:miter/>
            </a:ln>
          </p:spPr>
        </p:sp>
      </p:grpSp>
      <p:grpSp>
        <p:nvGrpSpPr>
          <p:cNvPr id="6" name="Group 6"/>
          <p:cNvGrpSpPr/>
          <p:nvPr/>
        </p:nvGrpSpPr>
        <p:grpSpPr>
          <a:xfrm>
            <a:off x="8602675" y="-3986794"/>
            <a:ext cx="11573961" cy="11573961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6"/>
              <a:stretch>
                <a:fillRect l="-17491" r="-17491"/>
              </a:stretch>
            </a:blipFill>
            <a:ln w="95250" cap="sq">
              <a:solidFill>
                <a:srgbClr val="014A85"/>
              </a:solidFill>
              <a:prstDash val="solid"/>
              <a:miter/>
            </a:ln>
          </p:spPr>
        </p:sp>
      </p:grpSp>
      <p:sp>
        <p:nvSpPr>
          <p:cNvPr id="8" name="Freeform 8"/>
          <p:cNvSpPr/>
          <p:nvPr/>
        </p:nvSpPr>
        <p:spPr>
          <a:xfrm>
            <a:off x="16642227" y="9107091"/>
            <a:ext cx="612865" cy="612865"/>
          </a:xfrm>
          <a:custGeom>
            <a:avLst/>
            <a:gdLst/>
            <a:ahLst/>
            <a:cxnLst/>
            <a:rect l="l" t="t" r="r" b="b"/>
            <a:pathLst>
              <a:path w="612865" h="612865">
                <a:moveTo>
                  <a:pt x="0" y="0"/>
                </a:moveTo>
                <a:lnTo>
                  <a:pt x="612865" y="0"/>
                </a:lnTo>
                <a:lnTo>
                  <a:pt x="612865" y="612865"/>
                </a:lnTo>
                <a:lnTo>
                  <a:pt x="0" y="61286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638248" y="9107091"/>
            <a:ext cx="612865" cy="612865"/>
          </a:xfrm>
          <a:custGeom>
            <a:avLst/>
            <a:gdLst/>
            <a:ahLst/>
            <a:cxnLst/>
            <a:rect l="l" t="t" r="r" b="b"/>
            <a:pathLst>
              <a:path w="612865" h="612865">
                <a:moveTo>
                  <a:pt x="0" y="0"/>
                </a:moveTo>
                <a:lnTo>
                  <a:pt x="612865" y="0"/>
                </a:lnTo>
                <a:lnTo>
                  <a:pt x="612865" y="612865"/>
                </a:lnTo>
                <a:lnTo>
                  <a:pt x="0" y="6128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5641638" y="9107091"/>
            <a:ext cx="612865" cy="612865"/>
          </a:xfrm>
          <a:custGeom>
            <a:avLst/>
            <a:gdLst/>
            <a:ahLst/>
            <a:cxnLst/>
            <a:rect l="l" t="t" r="r" b="b"/>
            <a:pathLst>
              <a:path w="612865" h="612865">
                <a:moveTo>
                  <a:pt x="0" y="0"/>
                </a:moveTo>
                <a:lnTo>
                  <a:pt x="612865" y="0"/>
                </a:lnTo>
                <a:lnTo>
                  <a:pt x="612865" y="612865"/>
                </a:lnTo>
                <a:lnTo>
                  <a:pt x="0" y="61286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1250586"/>
            <a:ext cx="6458927" cy="40717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744"/>
              </a:lnSpc>
            </a:pPr>
            <a:r>
              <a:rPr lang="en-US" sz="15435" b="1">
                <a:solidFill>
                  <a:srgbClr val="014A85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Thank you</a:t>
            </a:r>
          </a:p>
        </p:txBody>
      </p:sp>
      <p:sp>
        <p:nvSpPr>
          <p:cNvPr id="12" name="Freeform 12"/>
          <p:cNvSpPr/>
          <p:nvPr/>
        </p:nvSpPr>
        <p:spPr>
          <a:xfrm>
            <a:off x="14638248" y="5322339"/>
            <a:ext cx="2959077" cy="2977942"/>
          </a:xfrm>
          <a:custGeom>
            <a:avLst/>
            <a:gdLst/>
            <a:ahLst/>
            <a:cxnLst/>
            <a:rect l="l" t="t" r="r" b="b"/>
            <a:pathLst>
              <a:path w="2959077" h="2977942">
                <a:moveTo>
                  <a:pt x="0" y="0"/>
                </a:moveTo>
                <a:lnTo>
                  <a:pt x="2959077" y="0"/>
                </a:lnTo>
                <a:lnTo>
                  <a:pt x="2959077" y="2977943"/>
                </a:lnTo>
                <a:lnTo>
                  <a:pt x="0" y="297794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t="-238460" r="-424611" b="-16067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5275329" y="3364321"/>
            <a:ext cx="908495" cy="332736"/>
          </a:xfrm>
          <a:custGeom>
            <a:avLst/>
            <a:gdLst/>
            <a:ahLst/>
            <a:cxnLst/>
            <a:rect l="l" t="t" r="r" b="b"/>
            <a:pathLst>
              <a:path w="908495" h="332736">
                <a:moveTo>
                  <a:pt x="0" y="0"/>
                </a:moveTo>
                <a:lnTo>
                  <a:pt x="908495" y="0"/>
                </a:lnTo>
                <a:lnTo>
                  <a:pt x="908495" y="332736"/>
                </a:lnTo>
                <a:lnTo>
                  <a:pt x="0" y="33273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 flipV="1">
            <a:off x="15277715" y="-8064888"/>
            <a:ext cx="4242826" cy="11194062"/>
          </a:xfrm>
          <a:custGeom>
            <a:avLst/>
            <a:gdLst/>
            <a:ahLst/>
            <a:cxnLst/>
            <a:rect l="l" t="t" r="r" b="b"/>
            <a:pathLst>
              <a:path w="4242826" h="11194062">
                <a:moveTo>
                  <a:pt x="0" y="11194061"/>
                </a:moveTo>
                <a:lnTo>
                  <a:pt x="4242825" y="11194061"/>
                </a:lnTo>
                <a:lnTo>
                  <a:pt x="4242825" y="0"/>
                </a:lnTo>
                <a:lnTo>
                  <a:pt x="0" y="0"/>
                </a:lnTo>
                <a:lnTo>
                  <a:pt x="0" y="11194061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r="-109748"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15947735" y="0"/>
            <a:ext cx="2315395" cy="1178373"/>
            <a:chOff x="0" y="0"/>
            <a:chExt cx="812800" cy="41365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413658"/>
            </a:xfrm>
            <a:custGeom>
              <a:avLst/>
              <a:gdLst/>
              <a:ahLst/>
              <a:cxnLst/>
              <a:rect l="l" t="t" r="r" b="b"/>
              <a:pathLst>
                <a:path w="812800" h="413658">
                  <a:moveTo>
                    <a:pt x="0" y="0"/>
                  </a:moveTo>
                  <a:lnTo>
                    <a:pt x="609600" y="0"/>
                  </a:lnTo>
                  <a:lnTo>
                    <a:pt x="812800" y="206829"/>
                  </a:lnTo>
                  <a:lnTo>
                    <a:pt x="609600" y="413658"/>
                  </a:lnTo>
                  <a:lnTo>
                    <a:pt x="0" y="413658"/>
                  </a:lnTo>
                  <a:lnTo>
                    <a:pt x="203200" y="2068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7CAA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77800" y="-142875"/>
              <a:ext cx="558800" cy="5565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045"/>
                </a:lnSpc>
              </a:pPr>
              <a:r>
                <a:rPr lang="en-US" sz="4140" b="1" i="1">
                  <a:solidFill>
                    <a:srgbClr val="000000"/>
                  </a:solidFill>
                  <a:latin typeface="Poppins Bold Italics"/>
                  <a:ea typeface="Poppins Bold Italics"/>
                  <a:cs typeface="Poppins Bold Italics"/>
                  <a:sym typeface="Poppins Bold Italics"/>
                </a:rPr>
                <a:t>07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311</Words>
  <Application>Microsoft Office PowerPoint</Application>
  <PresentationFormat>Custom</PresentationFormat>
  <Paragraphs>57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Arial</vt:lpstr>
      <vt:lpstr>Poppins Bold</vt:lpstr>
      <vt:lpstr>Poppins Bold Italics</vt:lpstr>
      <vt:lpstr>Open Sauce Bold</vt:lpstr>
      <vt:lpstr>Poppins</vt:lpstr>
      <vt:lpstr>Open Sauce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Medical Healthcare Presentation</dc:title>
  <cp:lastModifiedBy>MD. ABDULLAH AL MAHFUZ</cp:lastModifiedBy>
  <cp:revision>2</cp:revision>
  <dcterms:created xsi:type="dcterms:W3CDTF">2006-08-16T00:00:00Z</dcterms:created>
  <dcterms:modified xsi:type="dcterms:W3CDTF">2025-11-01T08:13:13Z</dcterms:modified>
  <dc:identifier>DAG3dYaEBT0</dc:identifier>
</cp:coreProperties>
</file>